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96"/>
  </p:notesMasterIdLst>
  <p:sldIdLst>
    <p:sldId id="2147376118" r:id="rId5"/>
    <p:sldId id="2147376119" r:id="rId6"/>
    <p:sldId id="2147376120" r:id="rId7"/>
    <p:sldId id="2147376121" r:id="rId8"/>
    <p:sldId id="2147376122" r:id="rId9"/>
    <p:sldId id="2147376123" r:id="rId10"/>
    <p:sldId id="2147376124" r:id="rId11"/>
    <p:sldId id="2147376125" r:id="rId12"/>
    <p:sldId id="2147376126" r:id="rId13"/>
    <p:sldId id="2147376127" r:id="rId14"/>
    <p:sldId id="2147376128" r:id="rId15"/>
    <p:sldId id="2147376129" r:id="rId16"/>
    <p:sldId id="2147376130" r:id="rId17"/>
    <p:sldId id="2147376131" r:id="rId18"/>
    <p:sldId id="2147376132" r:id="rId19"/>
    <p:sldId id="2147376133" r:id="rId20"/>
    <p:sldId id="2147376134" r:id="rId21"/>
    <p:sldId id="2147376135" r:id="rId22"/>
    <p:sldId id="2147376136" r:id="rId23"/>
    <p:sldId id="2147376137" r:id="rId24"/>
    <p:sldId id="2147376138" r:id="rId25"/>
    <p:sldId id="2147376139" r:id="rId26"/>
    <p:sldId id="2147376140" r:id="rId27"/>
    <p:sldId id="2147376141" r:id="rId28"/>
    <p:sldId id="2147376142" r:id="rId29"/>
    <p:sldId id="2147376143" r:id="rId30"/>
    <p:sldId id="2147376144" r:id="rId31"/>
    <p:sldId id="2147376145" r:id="rId32"/>
    <p:sldId id="2147376146" r:id="rId33"/>
    <p:sldId id="2147376147" r:id="rId34"/>
    <p:sldId id="2147376148" r:id="rId35"/>
    <p:sldId id="2147376149" r:id="rId36"/>
    <p:sldId id="2147376150" r:id="rId37"/>
    <p:sldId id="2147376151" r:id="rId38"/>
    <p:sldId id="2147376152" r:id="rId39"/>
    <p:sldId id="2147376153" r:id="rId40"/>
    <p:sldId id="2147376154" r:id="rId41"/>
    <p:sldId id="2147376155" r:id="rId42"/>
    <p:sldId id="2147376156" r:id="rId43"/>
    <p:sldId id="2147376157" r:id="rId44"/>
    <p:sldId id="2147376158" r:id="rId45"/>
    <p:sldId id="2147376159" r:id="rId46"/>
    <p:sldId id="2147376160" r:id="rId47"/>
    <p:sldId id="2147376161" r:id="rId48"/>
    <p:sldId id="2147376162" r:id="rId49"/>
    <p:sldId id="2147376163" r:id="rId50"/>
    <p:sldId id="2147376164" r:id="rId51"/>
    <p:sldId id="2147376165" r:id="rId52"/>
    <p:sldId id="2147376166" r:id="rId53"/>
    <p:sldId id="2147376167" r:id="rId54"/>
    <p:sldId id="2147376168" r:id="rId55"/>
    <p:sldId id="2147376169" r:id="rId56"/>
    <p:sldId id="2147376170" r:id="rId57"/>
    <p:sldId id="2147376171" r:id="rId58"/>
    <p:sldId id="2147376172" r:id="rId59"/>
    <p:sldId id="2147376173" r:id="rId60"/>
    <p:sldId id="2147376174" r:id="rId61"/>
    <p:sldId id="2147376175" r:id="rId62"/>
    <p:sldId id="2147376176" r:id="rId63"/>
    <p:sldId id="2147376177" r:id="rId64"/>
    <p:sldId id="2147376178" r:id="rId65"/>
    <p:sldId id="2147376179" r:id="rId66"/>
    <p:sldId id="2147376180" r:id="rId67"/>
    <p:sldId id="2147376181" r:id="rId68"/>
    <p:sldId id="2147376182" r:id="rId69"/>
    <p:sldId id="2147376183" r:id="rId70"/>
    <p:sldId id="2147376184" r:id="rId71"/>
    <p:sldId id="2147376185" r:id="rId72"/>
    <p:sldId id="2147376186" r:id="rId73"/>
    <p:sldId id="2147376187" r:id="rId74"/>
    <p:sldId id="2147376188" r:id="rId75"/>
    <p:sldId id="2147376189" r:id="rId76"/>
    <p:sldId id="2147376190" r:id="rId77"/>
    <p:sldId id="2147376191" r:id="rId78"/>
    <p:sldId id="2147376192" r:id="rId79"/>
    <p:sldId id="2147376193" r:id="rId80"/>
    <p:sldId id="2147376194" r:id="rId81"/>
    <p:sldId id="2147376195" r:id="rId82"/>
    <p:sldId id="2147376196" r:id="rId83"/>
    <p:sldId id="2147376197" r:id="rId84"/>
    <p:sldId id="2147376198" r:id="rId85"/>
    <p:sldId id="2147376199" r:id="rId86"/>
    <p:sldId id="2147376200" r:id="rId87"/>
    <p:sldId id="2147376201" r:id="rId88"/>
    <p:sldId id="2147376202" r:id="rId89"/>
    <p:sldId id="2147376203" r:id="rId90"/>
    <p:sldId id="2147376204" r:id="rId91"/>
    <p:sldId id="2147376205" r:id="rId92"/>
    <p:sldId id="2147376206" r:id="rId93"/>
    <p:sldId id="2147376207" r:id="rId94"/>
    <p:sldId id="214737620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yank Khobragade" initials="SK" lastIdx="11" clrIdx="0">
    <p:extLst>
      <p:ext uri="{19B8F6BF-5375-455C-9EA6-DF929625EA0E}">
        <p15:presenceInfo xmlns:p15="http://schemas.microsoft.com/office/powerpoint/2012/main" userId="Shriyank Khobraga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3FF"/>
    <a:srgbClr val="FF8239"/>
    <a:srgbClr val="F2F2F2"/>
    <a:srgbClr val="FFFFFF"/>
    <a:srgbClr val="006FA2"/>
    <a:srgbClr val="7F7F7F"/>
    <a:srgbClr val="909193"/>
    <a:srgbClr val="9FA1A1"/>
    <a:srgbClr val="84B4E2"/>
    <a:srgbClr val="00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4" autoAdjust="0"/>
    <p:restoredTop sz="94507"/>
  </p:normalViewPr>
  <p:slideViewPr>
    <p:cSldViewPr snapToGrid="0">
      <p:cViewPr varScale="1">
        <p:scale>
          <a:sx n="116" d="100"/>
          <a:sy n="116"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Shee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Sheet41.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1"/>
        <c:ser>
          <c:idx val="0"/>
          <c:order val="0"/>
          <c:tx>
            <c:strRef>
              <c:f>Sheet1!$B$1</c:f>
              <c:strCache>
                <c:ptCount val="1"/>
                <c:pt idx="0">
                  <c:v>Revenue in $ Million (USD)</c:v>
                </c:pt>
              </c:strCache>
            </c:strRef>
          </c:tx>
          <c:spPr>
            <a:solidFill>
              <a:srgbClr val="006CD1"/>
            </a:solidFill>
          </c:spPr>
          <c:invertIfNegative val="1"/>
          <c:dLbls>
            <c:numFmt formatCode="0.00" sourceLinked="0"/>
            <c:spPr>
              <a:noFill/>
              <a:ln>
                <a:noFill/>
              </a:ln>
              <a:effectLst/>
            </c:spPr>
            <c:txPr>
              <a:bodyPr/>
              <a:lstStyle/>
              <a:p>
                <a:pPr>
                  <a:defRPr sz="900" b="0"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FY 2020</c:v>
                </c:pt>
                <c:pt idx="1">
                  <c:v>FY 2021</c:v>
                </c:pt>
                <c:pt idx="2">
                  <c:v>FY 2022</c:v>
                </c:pt>
                <c:pt idx="3">
                  <c:v>FY 2023</c:v>
                </c:pt>
                <c:pt idx="4">
                  <c:v>FY 2024</c:v>
                </c:pt>
              </c:strCache>
            </c:strRef>
          </c:cat>
          <c:val>
            <c:numRef>
              <c:f>Sheet1!$B$2:$B$6</c:f>
              <c:numCache>
                <c:formatCode>General</c:formatCode>
                <c:ptCount val="5"/>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0CE3-46F3-9F32-9891BA330202}"/>
            </c:ext>
          </c:extLst>
        </c:ser>
        <c:ser>
          <c:idx val="1"/>
          <c:order val="1"/>
          <c:tx>
            <c:strRef>
              <c:f>Sheet1!$C$1</c:f>
              <c:strCache>
                <c:ptCount val="1"/>
                <c:pt idx="0">
                  <c:v>Revenue in $ Million (USD)</c:v>
                </c:pt>
              </c:strCache>
            </c:strRef>
          </c:tx>
          <c:spPr>
            <a:solidFill>
              <a:srgbClr val="6ED3FF"/>
            </a:solidFill>
          </c:spPr>
          <c:invertIfNegative val="1"/>
          <c:dLbls>
            <c:numFmt formatCode="0.00" sourceLinked="0"/>
            <c:spPr>
              <a:noFill/>
              <a:ln>
                <a:noFill/>
              </a:ln>
              <a:effectLst/>
            </c:spPr>
            <c:txPr>
              <a:bodyPr/>
              <a:lstStyle/>
              <a:p>
                <a:pPr>
                  <a:defRPr sz="900" b="0"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FY 2020</c:v>
                </c:pt>
                <c:pt idx="1">
                  <c:v>FY 2021</c:v>
                </c:pt>
                <c:pt idx="2">
                  <c:v>FY 2022</c:v>
                </c:pt>
                <c:pt idx="3">
                  <c:v>FY 2023</c:v>
                </c:pt>
                <c:pt idx="4">
                  <c:v>FY 2024</c:v>
                </c:pt>
              </c:strCache>
            </c:strRef>
          </c:cat>
          <c:val>
            <c:numRef>
              <c:f>Sheet1!$C$2:$C$6</c:f>
              <c:numCache>
                <c:formatCode>General</c:formatCode>
                <c:ptCount val="5"/>
                <c:pt idx="0">
                  <c:v>19208</c:v>
                </c:pt>
                <c:pt idx="1">
                  <c:v>23223</c:v>
                </c:pt>
                <c:pt idx="2">
                  <c:v>23183</c:v>
                </c:pt>
                <c:pt idx="3">
                  <c:v>25494</c:v>
                </c:pt>
                <c:pt idx="4">
                  <c:v>25920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0CE3-46F3-9F32-9891BA330202}"/>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147</c:v>
                </c:pt>
                <c:pt idx="1">
                  <c:v>130</c:v>
                </c:pt>
                <c:pt idx="2">
                  <c:v>98</c:v>
                </c:pt>
                <c:pt idx="3">
                  <c:v>95</c:v>
                </c:pt>
                <c:pt idx="4">
                  <c:v>112</c:v>
                </c:pt>
                <c:pt idx="5">
                  <c:v>74</c:v>
                </c:pt>
              </c:numCache>
            </c:numRef>
          </c:val>
          <c:extLst>
            <c:ext xmlns:c16="http://schemas.microsoft.com/office/drawing/2014/chart" uri="{C3380CC4-5D6E-409C-BE32-E72D297353CC}">
              <c16:uniqueId val="{00000000-76FE-45CA-8E90-3E3575989721}"/>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140</c:v>
                </c:pt>
                <c:pt idx="1">
                  <c:v>141</c:v>
                </c:pt>
                <c:pt idx="2">
                  <c:v>89</c:v>
                </c:pt>
                <c:pt idx="3">
                  <c:v>108</c:v>
                </c:pt>
                <c:pt idx="4">
                  <c:v>107</c:v>
                </c:pt>
                <c:pt idx="5">
                  <c:v>67</c:v>
                </c:pt>
              </c:numCache>
            </c:numRef>
          </c:val>
          <c:extLst>
            <c:ext xmlns:c16="http://schemas.microsoft.com/office/drawing/2014/chart" uri="{C3380CC4-5D6E-409C-BE32-E72D297353CC}">
              <c16:uniqueId val="{00000000-2E63-4BC5-9DC5-6A438C9D2D5E}"/>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89</c:v>
                </c:pt>
                <c:pt idx="1">
                  <c:v>89</c:v>
                </c:pt>
                <c:pt idx="2">
                  <c:v>88</c:v>
                </c:pt>
                <c:pt idx="3">
                  <c:v>62</c:v>
                </c:pt>
                <c:pt idx="4">
                  <c:v>68</c:v>
                </c:pt>
                <c:pt idx="5">
                  <c:v>65</c:v>
                </c:pt>
              </c:numCache>
            </c:numRef>
          </c:val>
          <c:extLst>
            <c:ext xmlns:c16="http://schemas.microsoft.com/office/drawing/2014/chart" uri="{C3380CC4-5D6E-409C-BE32-E72D297353CC}">
              <c16:uniqueId val="{00000000-8146-4445-9741-B62915A73077}"/>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49</c:v>
                </c:pt>
                <c:pt idx="1">
                  <c:v>43</c:v>
                </c:pt>
                <c:pt idx="2">
                  <c:v>35</c:v>
                </c:pt>
                <c:pt idx="3">
                  <c:v>41</c:v>
                </c:pt>
                <c:pt idx="4">
                  <c:v>36</c:v>
                </c:pt>
                <c:pt idx="5">
                  <c:v>15</c:v>
                </c:pt>
              </c:numCache>
            </c:numRef>
          </c:val>
          <c:extLst>
            <c:ext xmlns:c16="http://schemas.microsoft.com/office/drawing/2014/chart" uri="{C3380CC4-5D6E-409C-BE32-E72D297353CC}">
              <c16:uniqueId val="{00000000-A7E4-4EEF-9509-41E7E9B34A4D}"/>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45</c:v>
                </c:pt>
                <c:pt idx="1">
                  <c:v>46</c:v>
                </c:pt>
                <c:pt idx="2">
                  <c:v>42</c:v>
                </c:pt>
                <c:pt idx="3">
                  <c:v>45</c:v>
                </c:pt>
                <c:pt idx="4">
                  <c:v>30</c:v>
                </c:pt>
                <c:pt idx="5">
                  <c:v>16</c:v>
                </c:pt>
              </c:numCache>
            </c:numRef>
          </c:val>
          <c:extLst>
            <c:ext xmlns:c16="http://schemas.microsoft.com/office/drawing/2014/chart" uri="{C3380CC4-5D6E-409C-BE32-E72D297353CC}">
              <c16:uniqueId val="{00000000-6ED6-46CC-BDEC-BE7C0DC7B40C}"/>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clustered"/>
        <c:varyColors val="0"/>
        <c:ser>
          <c:idx val="0"/>
          <c:order val="0"/>
          <c:tx>
            <c:strRef>
              <c:f>Sheet1!$B$1</c:f>
              <c:strCache>
                <c:ptCount val="1"/>
                <c:pt idx="0">
                  <c:v>workflows</c:v>
                </c:pt>
              </c:strCache>
            </c:strRef>
          </c:tx>
          <c:invertIfNegative val="1"/>
          <c:dLbls>
            <c:numFmt formatCode="0.0%" sourceLinked="0"/>
            <c:spPr>
              <a:noFill/>
              <a:ln>
                <a:noFill/>
              </a:ln>
              <a:effectLst/>
            </c:spPr>
            <c:txPr>
              <a:bodyPr/>
              <a:lstStyle/>
              <a:p>
                <a:pPr>
                  <a:defRPr sz="900" b="1" i="0" u="none">
                    <a:solidFill>
                      <a:srgbClr val="000000"/>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Others</c:v>
                </c:pt>
                <c:pt idx="1">
                  <c:v>Project/Programs Management</c:v>
                </c:pt>
                <c:pt idx="2">
                  <c:v>Data Engineering</c:v>
                </c:pt>
                <c:pt idx="3">
                  <c:v>DevOps</c:v>
                </c:pt>
                <c:pt idx="4">
                  <c:v>Application Development &amp; Maintenance</c:v>
                </c:pt>
                <c:pt idx="5">
                  <c:v>Software Testing</c:v>
                </c:pt>
              </c:strCache>
            </c:strRef>
          </c:cat>
          <c:val>
            <c:numRef>
              <c:f>Sheet1!$B$2:$B$7</c:f>
              <c:numCache>
                <c:formatCode>General</c:formatCode>
                <c:ptCount val="6"/>
                <c:pt idx="0">
                  <c:v>0.45684523809523808</c:v>
                </c:pt>
                <c:pt idx="1">
                  <c:v>5.2083333333333336E-2</c:v>
                </c:pt>
                <c:pt idx="2">
                  <c:v>6.6964285714285712E-2</c:v>
                </c:pt>
                <c:pt idx="3">
                  <c:v>7.4404761904761904E-2</c:v>
                </c:pt>
                <c:pt idx="4">
                  <c:v>0.17261904761904762</c:v>
                </c:pt>
                <c:pt idx="5">
                  <c:v>0.17708333333333334</c:v>
                </c:pt>
              </c:numCache>
            </c:numRef>
          </c:val>
          <c:extLst>
            <c:ext xmlns:c16="http://schemas.microsoft.com/office/drawing/2014/chart" uri="{C3380CC4-5D6E-409C-BE32-E72D297353CC}">
              <c16:uniqueId val="{00000000-AA91-4113-8612-CFC73156693D}"/>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Series1</c:v>
                </c:pt>
              </c:strCache>
            </c:strRef>
          </c:tx>
          <c:invertIfNegative val="1"/>
          <c:dLbls>
            <c:numFmt formatCode="0%" sourceLinked="0"/>
            <c:spPr>
              <a:noFill/>
              <a:ln>
                <a:noFill/>
              </a:ln>
              <a:effectLst/>
            </c:spPr>
            <c:txPr>
              <a:bodyPr/>
              <a:lstStyle/>
              <a:p>
                <a:pPr>
                  <a:defRPr sz="900" b="1"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Capgemini</c:v>
                </c:pt>
                <c:pt idx="1">
                  <c:v>Evalueserve</c:v>
                </c:pt>
                <c:pt idx="2">
                  <c:v>Cognizant</c:v>
                </c:pt>
                <c:pt idx="3">
                  <c:v>Accenture</c:v>
                </c:pt>
                <c:pt idx="4">
                  <c:v>Publicis Groupe S.A.</c:v>
                </c:pt>
                <c:pt idx="5">
                  <c:v>We Are Social Ltd</c:v>
                </c:pt>
                <c:pt idx="6">
                  <c:v>Publicis Sapient</c:v>
                </c:pt>
                <c:pt idx="7">
                  <c:v>Atos</c:v>
                </c:pt>
                <c:pt idx="8">
                  <c:v>IBM</c:v>
                </c:pt>
                <c:pt idx="9">
                  <c:v>TLC Marketing</c:v>
                </c:pt>
                <c:pt idx="10">
                  <c:v>Wipro</c:v>
                </c:pt>
                <c:pt idx="11">
                  <c:v>Tech Mahindra</c:v>
                </c:pt>
                <c:pt idx="12">
                  <c:v>HCL</c:v>
                </c:pt>
                <c:pt idx="13">
                  <c:v>Globant</c:v>
                </c:pt>
                <c:pt idx="14">
                  <c:v>TCS</c:v>
                </c:pt>
                <c:pt idx="15">
                  <c:v>Others</c:v>
                </c:pt>
              </c:strCache>
            </c:strRef>
          </c:cat>
          <c:val>
            <c:numRef>
              <c:f>Sheet1!$B$2:$B$17</c:f>
              <c:numCache>
                <c:formatCode>General</c:formatCode>
                <c:ptCount val="16"/>
                <c:pt idx="0">
                  <c:v>0.36904761904761907</c:v>
                </c:pt>
                <c:pt idx="1">
                  <c:v>0.11755952380952381</c:v>
                </c:pt>
                <c:pt idx="2">
                  <c:v>8.3333333333333329E-2</c:v>
                </c:pt>
                <c:pt idx="3">
                  <c:v>4.1666666666666664E-2</c:v>
                </c:pt>
                <c:pt idx="4">
                  <c:v>2.2321428571428572E-2</c:v>
                </c:pt>
                <c:pt idx="5">
                  <c:v>2.0833333333333332E-2</c:v>
                </c:pt>
                <c:pt idx="6">
                  <c:v>1.488095238095238E-2</c:v>
                </c:pt>
                <c:pt idx="7">
                  <c:v>1.1904761904761904E-2</c:v>
                </c:pt>
                <c:pt idx="8">
                  <c:v>1.1904761904761904E-2</c:v>
                </c:pt>
                <c:pt idx="9">
                  <c:v>1.0416666666666666E-2</c:v>
                </c:pt>
                <c:pt idx="10">
                  <c:v>7.4404761904761901E-3</c:v>
                </c:pt>
                <c:pt idx="11">
                  <c:v>7.4404761904761901E-3</c:v>
                </c:pt>
                <c:pt idx="12">
                  <c:v>7.4404761904761901E-3</c:v>
                </c:pt>
                <c:pt idx="13">
                  <c:v>7.4404761904761901E-3</c:v>
                </c:pt>
                <c:pt idx="14">
                  <c:v>7.4404761904761901E-3</c:v>
                </c:pt>
                <c:pt idx="15">
                  <c:v>0.25892857142857145</c:v>
                </c:pt>
              </c:numCache>
            </c:numRef>
          </c:val>
          <c:extLst>
            <c:ext xmlns:c16="http://schemas.microsoft.com/office/drawing/2014/chart" uri="{C3380CC4-5D6E-409C-BE32-E72D297353CC}">
              <c16:uniqueId val="{00000000-30B7-43CA-B5CF-41A2C66A8195}"/>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Product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0.13924050632911392</c:v>
                </c:pt>
              </c:numCache>
            </c:numRef>
          </c:val>
          <c:extLst>
            <c:ext xmlns:c16="http://schemas.microsoft.com/office/drawing/2014/chart" uri="{C3380CC4-5D6E-409C-BE32-E72D297353CC}">
              <c16:uniqueId val="{00000000-8A03-4A60-89A6-21678B69C082}"/>
            </c:ext>
          </c:extLst>
        </c:ser>
        <c:ser>
          <c:idx val="1"/>
          <c:order val="1"/>
          <c:tx>
            <c:strRef>
              <c:f>Sheet1!$C$1</c:f>
              <c:strCache>
                <c:ptCount val="1"/>
                <c:pt idx="0">
                  <c:v>Data Engineering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0.13924050632911392</c:v>
                </c:pt>
              </c:numCache>
            </c:numRef>
          </c:val>
          <c:extLst>
            <c:ext xmlns:c16="http://schemas.microsoft.com/office/drawing/2014/chart" uri="{C3380CC4-5D6E-409C-BE32-E72D297353CC}">
              <c16:uniqueId val="{00000001-8A03-4A60-89A6-21678B69C082}"/>
            </c:ext>
          </c:extLst>
        </c:ser>
        <c:ser>
          <c:idx val="2"/>
          <c:order val="2"/>
          <c:tx>
            <c:strRef>
              <c:f>Sheet1!$D$1</c:f>
              <c:strCache>
                <c:ptCount val="1"/>
                <c:pt idx="0">
                  <c:v>Business Intelligence &amp; Analytics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0.12658227848101267</c:v>
                </c:pt>
              </c:numCache>
            </c:numRef>
          </c:val>
          <c:extLst>
            <c:ext xmlns:c16="http://schemas.microsoft.com/office/drawing/2014/chart" uri="{C3380CC4-5D6E-409C-BE32-E72D297353CC}">
              <c16:uniqueId val="{00000002-8A03-4A60-89A6-21678B69C082}"/>
            </c:ext>
          </c:extLst>
        </c:ser>
        <c:ser>
          <c:idx val="3"/>
          <c:order val="3"/>
          <c:tx>
            <c:strRef>
              <c:f>Sheet1!$E$1</c:f>
              <c:strCache>
                <c:ptCount val="1"/>
                <c:pt idx="0">
                  <c:v>Financial Planning &amp; Analysis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Sheet1!$E$2:$E$2</c:f>
              <c:numCache>
                <c:formatCode>General</c:formatCode>
                <c:ptCount val="1"/>
                <c:pt idx="0">
                  <c:v>8.8607594936708861E-2</c:v>
                </c:pt>
              </c:numCache>
            </c:numRef>
          </c:val>
          <c:extLst>
            <c:ext xmlns:c16="http://schemas.microsoft.com/office/drawing/2014/chart" uri="{C3380CC4-5D6E-409C-BE32-E72D297353CC}">
              <c16:uniqueId val="{00000003-8A03-4A60-89A6-21678B69C082}"/>
            </c:ext>
          </c:extLst>
        </c:ser>
        <c:ser>
          <c:idx val="4"/>
          <c:order val="4"/>
          <c:tx>
            <c:strRef>
              <c:f>Sheet1!$F$1</c:f>
              <c:strCache>
                <c:ptCount val="1"/>
                <c:pt idx="0">
                  <c:v>Others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Sheet1!$F$2:$F$2</c:f>
              <c:numCache>
                <c:formatCode>General</c:formatCode>
                <c:ptCount val="1"/>
                <c:pt idx="0">
                  <c:v>0.50632911392405067</c:v>
                </c:pt>
              </c:numCache>
            </c:numRef>
          </c:val>
          <c:extLst>
            <c:ext xmlns:c16="http://schemas.microsoft.com/office/drawing/2014/chart" uri="{C3380CC4-5D6E-409C-BE32-E72D297353CC}">
              <c16:uniqueId val="{00000004-8A03-4A60-89A6-21678B69C082}"/>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Application Development &amp; Maintenance</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0.23214285714285715</c:v>
                </c:pt>
              </c:numCache>
            </c:numRef>
          </c:val>
          <c:extLst>
            <c:ext xmlns:c16="http://schemas.microsoft.com/office/drawing/2014/chart" uri="{C3380CC4-5D6E-409C-BE32-E72D297353CC}">
              <c16:uniqueId val="{00000000-F02B-47D6-867E-952A05C1E6BF}"/>
            </c:ext>
          </c:extLst>
        </c:ser>
        <c:ser>
          <c:idx val="1"/>
          <c:order val="1"/>
          <c:tx>
            <c:strRef>
              <c:f>Sheet1!$C$1</c:f>
              <c:strCache>
                <c:ptCount val="1"/>
                <c:pt idx="0">
                  <c:v>Software Testing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0.19642857142857142</c:v>
                </c:pt>
              </c:numCache>
            </c:numRef>
          </c:val>
          <c:extLst>
            <c:ext xmlns:c16="http://schemas.microsoft.com/office/drawing/2014/chart" uri="{C3380CC4-5D6E-409C-BE32-E72D297353CC}">
              <c16:uniqueId val="{00000001-F02B-47D6-867E-952A05C1E6BF}"/>
            </c:ext>
          </c:extLst>
        </c:ser>
        <c:ser>
          <c:idx val="2"/>
          <c:order val="2"/>
          <c:tx>
            <c:strRef>
              <c:f>Sheet1!$D$1</c:f>
              <c:strCache>
                <c:ptCount val="1"/>
                <c:pt idx="0">
                  <c:v>System Integration</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0.14285714285714285</c:v>
                </c:pt>
              </c:numCache>
            </c:numRef>
          </c:val>
          <c:extLst>
            <c:ext xmlns:c16="http://schemas.microsoft.com/office/drawing/2014/chart" uri="{C3380CC4-5D6E-409C-BE32-E72D297353CC}">
              <c16:uniqueId val="{00000002-F02B-47D6-867E-952A05C1E6BF}"/>
            </c:ext>
          </c:extLst>
        </c:ser>
        <c:ser>
          <c:idx val="3"/>
          <c:order val="3"/>
          <c:tx>
            <c:strRef>
              <c:f>Sheet1!$E$1</c:f>
              <c:strCache>
                <c:ptCount val="1"/>
                <c:pt idx="0">
                  <c:v>Data Engineering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Sheet1!$E$2:$E$2</c:f>
              <c:numCache>
                <c:formatCode>General</c:formatCode>
                <c:ptCount val="1"/>
                <c:pt idx="0">
                  <c:v>0.10714285714285714</c:v>
                </c:pt>
              </c:numCache>
            </c:numRef>
          </c:val>
          <c:extLst>
            <c:ext xmlns:c16="http://schemas.microsoft.com/office/drawing/2014/chart" uri="{C3380CC4-5D6E-409C-BE32-E72D297353CC}">
              <c16:uniqueId val="{00000003-F02B-47D6-867E-952A05C1E6BF}"/>
            </c:ext>
          </c:extLst>
        </c:ser>
        <c:ser>
          <c:idx val="4"/>
          <c:order val="4"/>
          <c:tx>
            <c:strRef>
              <c:f>Sheet1!$F$1</c:f>
              <c:strCache>
                <c:ptCount val="1"/>
                <c:pt idx="0">
                  <c:v>Others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Sheet1!$F$2:$F$2</c:f>
              <c:numCache>
                <c:formatCode>General</c:formatCode>
                <c:ptCount val="1"/>
                <c:pt idx="0">
                  <c:v>0.32142857142857145</c:v>
                </c:pt>
              </c:numCache>
            </c:numRef>
          </c:val>
          <c:extLst>
            <c:ext xmlns:c16="http://schemas.microsoft.com/office/drawing/2014/chart" uri="{C3380CC4-5D6E-409C-BE32-E72D297353CC}">
              <c16:uniqueId val="{00000004-F02B-47D6-867E-952A05C1E6BF}"/>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Marketing Strategy &amp; Brand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0.66666666666666663</c:v>
                </c:pt>
              </c:numCache>
            </c:numRef>
          </c:val>
          <c:extLst>
            <c:ext xmlns:c16="http://schemas.microsoft.com/office/drawing/2014/chart" uri="{C3380CC4-5D6E-409C-BE32-E72D297353CC}">
              <c16:uniqueId val="{00000000-33BF-47C7-BBAA-0F97FE06F96B}"/>
            </c:ext>
          </c:extLst>
        </c:ser>
        <c:ser>
          <c:idx val="1"/>
          <c:order val="1"/>
          <c:tx>
            <c:strRef>
              <c:f>Sheet1!$C$1</c:f>
              <c:strCache>
                <c:ptCount val="1"/>
                <c:pt idx="0">
                  <c:v>Digital Marketing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0.26666666666666666</c:v>
                </c:pt>
              </c:numCache>
            </c:numRef>
          </c:val>
          <c:extLst>
            <c:ext xmlns:c16="http://schemas.microsoft.com/office/drawing/2014/chart" uri="{C3380CC4-5D6E-409C-BE32-E72D297353CC}">
              <c16:uniqueId val="{00000001-33BF-47C7-BBAA-0F97FE06F96B}"/>
            </c:ext>
          </c:extLst>
        </c:ser>
        <c:ser>
          <c:idx val="2"/>
          <c:order val="2"/>
          <c:tx>
            <c:strRef>
              <c:f>Sheet1!$D$1</c:f>
              <c:strCache>
                <c:ptCount val="1"/>
                <c:pt idx="0">
                  <c:v>Account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6.6666666666666666E-2</c:v>
                </c:pt>
              </c:numCache>
            </c:numRef>
          </c:val>
          <c:extLst>
            <c:ext xmlns:c16="http://schemas.microsoft.com/office/drawing/2014/chart" uri="{C3380CC4-5D6E-409C-BE32-E72D297353CC}">
              <c16:uniqueId val="{00000002-33BF-47C7-BBAA-0F97FE06F96B}"/>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clustered"/>
        <c:varyColors val="1"/>
        <c:ser>
          <c:idx val="0"/>
          <c:order val="0"/>
          <c:tx>
            <c:strRef>
              <c:f>Sheet1!$B$1</c:f>
              <c:strCache>
                <c:ptCount val="1"/>
                <c:pt idx="0">
                  <c:v>Revenue</c:v>
                </c:pt>
              </c:strCache>
            </c:strRef>
          </c:tx>
          <c:invertIfNegative val="1"/>
          <c:dLbls>
            <c:numFmt formatCode="0.00%" sourceLinked="0"/>
            <c:spPr>
              <a:noFill/>
              <a:ln>
                <a:noFill/>
              </a:ln>
              <a:effectLst/>
            </c:spPr>
            <c:txPr>
              <a:bodyPr/>
              <a:lstStyle/>
              <a:p>
                <a:pPr>
                  <a:defRPr sz="900" b="1"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International Developmental Licensed Markets &amp; Corporate</c:v>
                </c:pt>
                <c:pt idx="1">
                  <c:v>U.S.</c:v>
                </c:pt>
                <c:pt idx="2">
                  <c:v>International Operated Markets</c:v>
                </c:pt>
              </c:strCache>
            </c:strRef>
          </c:cat>
          <c:val>
            <c:numRef>
              <c:f>Sheet1!$B$2:$B$4</c:f>
              <c:numCache>
                <c:formatCode>General</c:formatCode>
                <c:ptCount val="3"/>
                <c:pt idx="0">
                  <c:v>0.10266203703703704</c:v>
                </c:pt>
                <c:pt idx="1">
                  <c:v>0.4101466049382716</c:v>
                </c:pt>
                <c:pt idx="2">
                  <c:v>0.48719135802469138</c:v>
                </c:pt>
              </c:numCache>
            </c:numRef>
          </c:val>
          <c:extLst>
            <c:ext xmlns:c16="http://schemas.microsoft.com/office/drawing/2014/chart" uri="{C3380CC4-5D6E-409C-BE32-E72D297353CC}">
              <c16:uniqueId val="{00000000-3924-41C9-84F5-4547D31B246F}"/>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Software Testing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0.34677419354838712</c:v>
                </c:pt>
              </c:numCache>
            </c:numRef>
          </c:val>
          <c:extLst>
            <c:ext xmlns:c16="http://schemas.microsoft.com/office/drawing/2014/chart" uri="{C3380CC4-5D6E-409C-BE32-E72D297353CC}">
              <c16:uniqueId val="{00000000-0B54-48AA-AC06-41411141268B}"/>
            </c:ext>
          </c:extLst>
        </c:ser>
        <c:ser>
          <c:idx val="1"/>
          <c:order val="1"/>
          <c:tx>
            <c:strRef>
              <c:f>Sheet1!$C$1</c:f>
              <c:strCache>
                <c:ptCount val="1"/>
                <c:pt idx="0">
                  <c:v>Application Development &amp; Maintenance</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0.23790322580645162</c:v>
                </c:pt>
              </c:numCache>
            </c:numRef>
          </c:val>
          <c:extLst>
            <c:ext xmlns:c16="http://schemas.microsoft.com/office/drawing/2014/chart" uri="{C3380CC4-5D6E-409C-BE32-E72D297353CC}">
              <c16:uniqueId val="{00000001-0B54-48AA-AC06-41411141268B}"/>
            </c:ext>
          </c:extLst>
        </c:ser>
        <c:ser>
          <c:idx val="2"/>
          <c:order val="2"/>
          <c:tx>
            <c:strRef>
              <c:f>Sheet1!$D$1</c:f>
              <c:strCache>
                <c:ptCount val="1"/>
                <c:pt idx="0">
                  <c:v>DevOps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9.2741935483870969E-2</c:v>
                </c:pt>
              </c:numCache>
            </c:numRef>
          </c:val>
          <c:extLst>
            <c:ext xmlns:c16="http://schemas.microsoft.com/office/drawing/2014/chart" uri="{C3380CC4-5D6E-409C-BE32-E72D297353CC}">
              <c16:uniqueId val="{00000002-0B54-48AA-AC06-41411141268B}"/>
            </c:ext>
          </c:extLst>
        </c:ser>
        <c:ser>
          <c:idx val="3"/>
          <c:order val="3"/>
          <c:tx>
            <c:strRef>
              <c:f>Sheet1!$E$1</c:f>
              <c:strCache>
                <c:ptCount val="1"/>
                <c:pt idx="0">
                  <c:v>Project/Programs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Sheet1!$E$2:$E$2</c:f>
              <c:numCache>
                <c:formatCode>General</c:formatCode>
                <c:ptCount val="1"/>
                <c:pt idx="0">
                  <c:v>7.6612903225806453E-2</c:v>
                </c:pt>
              </c:numCache>
            </c:numRef>
          </c:val>
          <c:extLst>
            <c:ext xmlns:c16="http://schemas.microsoft.com/office/drawing/2014/chart" uri="{C3380CC4-5D6E-409C-BE32-E72D297353CC}">
              <c16:uniqueId val="{00000003-0B54-48AA-AC06-41411141268B}"/>
            </c:ext>
          </c:extLst>
        </c:ser>
        <c:ser>
          <c:idx val="4"/>
          <c:order val="4"/>
          <c:tx>
            <c:strRef>
              <c:f>Sheet1!$F$1</c:f>
              <c:strCache>
                <c:ptCount val="1"/>
                <c:pt idx="0">
                  <c:v>Others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Sheet1!$F$2:$F$2</c:f>
              <c:numCache>
                <c:formatCode>General</c:formatCode>
                <c:ptCount val="1"/>
                <c:pt idx="0">
                  <c:v>0.24596774193548387</c:v>
                </c:pt>
              </c:numCache>
            </c:numRef>
          </c:val>
          <c:extLst>
            <c:ext xmlns:c16="http://schemas.microsoft.com/office/drawing/2014/chart" uri="{C3380CC4-5D6E-409C-BE32-E72D297353CC}">
              <c16:uniqueId val="{00000004-0B54-48AA-AC06-41411141268B}"/>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Data Engineering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0.32142857142857145</c:v>
                </c:pt>
              </c:numCache>
            </c:numRef>
          </c:val>
          <c:extLst>
            <c:ext xmlns:c16="http://schemas.microsoft.com/office/drawing/2014/chart" uri="{C3380CC4-5D6E-409C-BE32-E72D297353CC}">
              <c16:uniqueId val="{00000000-4844-4AB3-A9F0-941701BED084}"/>
            </c:ext>
          </c:extLst>
        </c:ser>
        <c:ser>
          <c:idx val="1"/>
          <c:order val="1"/>
          <c:tx>
            <c:strRef>
              <c:f>Sheet1!$C$1</c:f>
              <c:strCache>
                <c:ptCount val="1"/>
                <c:pt idx="0">
                  <c:v>Software Testing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0.10714285714285714</c:v>
                </c:pt>
              </c:numCache>
            </c:numRef>
          </c:val>
          <c:extLst>
            <c:ext xmlns:c16="http://schemas.microsoft.com/office/drawing/2014/chart" uri="{C3380CC4-5D6E-409C-BE32-E72D297353CC}">
              <c16:uniqueId val="{00000001-4844-4AB3-A9F0-941701BED084}"/>
            </c:ext>
          </c:extLst>
        </c:ser>
        <c:ser>
          <c:idx val="2"/>
          <c:order val="2"/>
          <c:tx>
            <c:strRef>
              <c:f>Sheet1!$D$1</c:f>
              <c:strCache>
                <c:ptCount val="1"/>
                <c:pt idx="0">
                  <c:v>Application Development &amp; Maintenance</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0.10714285714285714</c:v>
                </c:pt>
              </c:numCache>
            </c:numRef>
          </c:val>
          <c:extLst>
            <c:ext xmlns:c16="http://schemas.microsoft.com/office/drawing/2014/chart" uri="{C3380CC4-5D6E-409C-BE32-E72D297353CC}">
              <c16:uniqueId val="{00000002-4844-4AB3-A9F0-941701BED084}"/>
            </c:ext>
          </c:extLst>
        </c:ser>
        <c:ser>
          <c:idx val="3"/>
          <c:order val="3"/>
          <c:tx>
            <c:strRef>
              <c:f>Sheet1!$E$1</c:f>
              <c:strCache>
                <c:ptCount val="1"/>
                <c:pt idx="0">
                  <c:v>Learning &amp; Development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Sheet1!$E$2:$E$2</c:f>
              <c:numCache>
                <c:formatCode>General</c:formatCode>
                <c:ptCount val="1"/>
                <c:pt idx="0">
                  <c:v>7.1428571428571425E-2</c:v>
                </c:pt>
              </c:numCache>
            </c:numRef>
          </c:val>
          <c:extLst>
            <c:ext xmlns:c16="http://schemas.microsoft.com/office/drawing/2014/chart" uri="{C3380CC4-5D6E-409C-BE32-E72D297353CC}">
              <c16:uniqueId val="{00000003-4844-4AB3-A9F0-941701BED084}"/>
            </c:ext>
          </c:extLst>
        </c:ser>
        <c:ser>
          <c:idx val="4"/>
          <c:order val="4"/>
          <c:tx>
            <c:strRef>
              <c:f>Sheet1!$F$1</c:f>
              <c:strCache>
                <c:ptCount val="1"/>
                <c:pt idx="0">
                  <c:v>Others</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Sheet1!$F$2:$F$2</c:f>
              <c:numCache>
                <c:formatCode>General</c:formatCode>
                <c:ptCount val="1"/>
                <c:pt idx="0">
                  <c:v>0.39285714285714285</c:v>
                </c:pt>
              </c:numCache>
            </c:numRef>
          </c:val>
          <c:extLst>
            <c:ext xmlns:c16="http://schemas.microsoft.com/office/drawing/2014/chart" uri="{C3380CC4-5D6E-409C-BE32-E72D297353CC}">
              <c16:uniqueId val="{00000004-4844-4AB3-A9F0-941701BED084}"/>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7123-4814-8E32-1BB56AC00475}"/>
              </c:ext>
            </c:extLst>
          </c:dPt>
          <c:dPt>
            <c:idx val="1"/>
            <c:bubble3D val="0"/>
            <c:spPr>
              <a:solidFill>
                <a:srgbClr val="9DDCFF"/>
              </a:solidFill>
            </c:spPr>
            <c:extLst>
              <c:ext xmlns:c16="http://schemas.microsoft.com/office/drawing/2014/chart" uri="{C3380CC4-5D6E-409C-BE32-E72D297353CC}">
                <c16:uniqueId val="{00000003-7123-4814-8E32-1BB56AC00475}"/>
              </c:ext>
            </c:extLst>
          </c:dPt>
          <c:dPt>
            <c:idx val="2"/>
            <c:bubble3D val="0"/>
            <c:spPr>
              <a:solidFill>
                <a:srgbClr val="8AC0C0"/>
              </a:solidFill>
            </c:spPr>
            <c:extLst>
              <c:ext xmlns:c16="http://schemas.microsoft.com/office/drawing/2014/chart" uri="{C3380CC4-5D6E-409C-BE32-E72D297353CC}">
                <c16:uniqueId val="{00000005-7123-4814-8E32-1BB56AC00475}"/>
              </c:ext>
            </c:extLst>
          </c:dPt>
          <c:dPt>
            <c:idx val="3"/>
            <c:bubble3D val="0"/>
            <c:spPr>
              <a:solidFill>
                <a:srgbClr val="A6A8AC"/>
              </a:solidFill>
            </c:spPr>
            <c:extLst>
              <c:ext xmlns:c16="http://schemas.microsoft.com/office/drawing/2014/chart" uri="{C3380CC4-5D6E-409C-BE32-E72D297353CC}">
                <c16:uniqueId val="{00000007-7123-4814-8E32-1BB56AC00475}"/>
              </c:ext>
            </c:extLst>
          </c:dPt>
          <c:dPt>
            <c:idx val="4"/>
            <c:bubble3D val="0"/>
            <c:spPr>
              <a:solidFill>
                <a:srgbClr val="008080"/>
              </a:solidFill>
            </c:spPr>
            <c:extLst>
              <c:ext xmlns:c16="http://schemas.microsoft.com/office/drawing/2014/chart" uri="{C3380CC4-5D6E-409C-BE32-E72D297353CC}">
                <c16:uniqueId val="{00000009-7123-4814-8E32-1BB56AC00475}"/>
              </c:ext>
            </c:extLst>
          </c:dPt>
          <c:dPt>
            <c:idx val="5"/>
            <c:bubble3D val="0"/>
            <c:spPr>
              <a:solidFill>
                <a:srgbClr val="0082BF"/>
              </a:solidFill>
            </c:spPr>
            <c:extLst>
              <c:ext xmlns:c16="http://schemas.microsoft.com/office/drawing/2014/chart" uri="{C3380CC4-5D6E-409C-BE32-E72D297353CC}">
                <c16:uniqueId val="{0000000B-7123-4814-8E32-1BB56AC00475}"/>
              </c:ext>
            </c:extLst>
          </c:dPt>
          <c:dPt>
            <c:idx val="6"/>
            <c:bubble3D val="0"/>
            <c:spPr>
              <a:solidFill>
                <a:srgbClr val="BD614C"/>
              </a:solidFill>
            </c:spPr>
            <c:extLst>
              <c:ext xmlns:c16="http://schemas.microsoft.com/office/drawing/2014/chart" uri="{C3380CC4-5D6E-409C-BE32-E72D297353CC}">
                <c16:uniqueId val="{0000000D-7123-4814-8E32-1BB56AC00475}"/>
              </c:ext>
            </c:extLst>
          </c:dPt>
          <c:dPt>
            <c:idx val="7"/>
            <c:bubble3D val="0"/>
            <c:spPr>
              <a:solidFill>
                <a:srgbClr val="DBDCDE"/>
              </a:solidFill>
            </c:spPr>
            <c:extLst>
              <c:ext xmlns:c16="http://schemas.microsoft.com/office/drawing/2014/chart" uri="{C3380CC4-5D6E-409C-BE32-E72D297353CC}">
                <c16:uniqueId val="{0000000F-7123-4814-8E32-1BB56AC00475}"/>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Cognizant</c:v>
                </c:pt>
                <c:pt idx="2">
                  <c:v>Accenture</c:v>
                </c:pt>
                <c:pt idx="3">
                  <c:v>HCL</c:v>
                </c:pt>
                <c:pt idx="4">
                  <c:v>Cigniti Technologies Limited</c:v>
                </c:pt>
                <c:pt idx="5">
                  <c:v>Infosys</c:v>
                </c:pt>
                <c:pt idx="6">
                  <c:v>Acrelec</c:v>
                </c:pt>
                <c:pt idx="7">
                  <c:v>Others</c:v>
                </c:pt>
              </c:strCache>
            </c:strRef>
          </c:cat>
          <c:val>
            <c:numRef>
              <c:f>Sheet1!$B$2:$B$9</c:f>
              <c:numCache>
                <c:formatCode>General</c:formatCode>
                <c:ptCount val="8"/>
                <c:pt idx="0">
                  <c:v>0.72</c:v>
                </c:pt>
                <c:pt idx="1">
                  <c:v>0.09</c:v>
                </c:pt>
                <c:pt idx="2">
                  <c:v>0.03</c:v>
                </c:pt>
                <c:pt idx="3">
                  <c:v>0.03</c:v>
                </c:pt>
                <c:pt idx="4">
                  <c:v>0.02</c:v>
                </c:pt>
                <c:pt idx="5">
                  <c:v>0.02</c:v>
                </c:pt>
                <c:pt idx="6">
                  <c:v>0.01</c:v>
                </c:pt>
                <c:pt idx="7">
                  <c:v>0.09</c:v>
                </c:pt>
              </c:numCache>
            </c:numRef>
          </c:val>
          <c:extLst>
            <c:ext xmlns:c16="http://schemas.microsoft.com/office/drawing/2014/chart" uri="{C3380CC4-5D6E-409C-BE32-E72D297353CC}">
              <c16:uniqueId val="{00000010-7123-4814-8E32-1BB56AC00475}"/>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F911-41AF-AC55-805658C9FAC3}"/>
              </c:ext>
            </c:extLst>
          </c:dPt>
          <c:dPt>
            <c:idx val="1"/>
            <c:bubble3D val="0"/>
            <c:spPr>
              <a:solidFill>
                <a:srgbClr val="9DDCFF"/>
              </a:solidFill>
            </c:spPr>
            <c:extLst>
              <c:ext xmlns:c16="http://schemas.microsoft.com/office/drawing/2014/chart" uri="{C3380CC4-5D6E-409C-BE32-E72D297353CC}">
                <c16:uniqueId val="{00000003-F911-41AF-AC55-805658C9FAC3}"/>
              </c:ext>
            </c:extLst>
          </c:dPt>
          <c:dPt>
            <c:idx val="2"/>
            <c:bubble3D val="0"/>
            <c:spPr>
              <a:solidFill>
                <a:srgbClr val="8AC0C0"/>
              </a:solidFill>
            </c:spPr>
            <c:extLst>
              <c:ext xmlns:c16="http://schemas.microsoft.com/office/drawing/2014/chart" uri="{C3380CC4-5D6E-409C-BE32-E72D297353CC}">
                <c16:uniqueId val="{00000005-F911-41AF-AC55-805658C9FAC3}"/>
              </c:ext>
            </c:extLst>
          </c:dPt>
          <c:dPt>
            <c:idx val="3"/>
            <c:bubble3D val="0"/>
            <c:spPr>
              <a:solidFill>
                <a:srgbClr val="A6A8AC"/>
              </a:solidFill>
            </c:spPr>
            <c:extLst>
              <c:ext xmlns:c16="http://schemas.microsoft.com/office/drawing/2014/chart" uri="{C3380CC4-5D6E-409C-BE32-E72D297353CC}">
                <c16:uniqueId val="{00000007-F911-41AF-AC55-805658C9FAC3}"/>
              </c:ext>
            </c:extLst>
          </c:dPt>
          <c:dPt>
            <c:idx val="4"/>
            <c:bubble3D val="0"/>
            <c:spPr>
              <a:solidFill>
                <a:srgbClr val="008080"/>
              </a:solidFill>
            </c:spPr>
            <c:extLst>
              <c:ext xmlns:c16="http://schemas.microsoft.com/office/drawing/2014/chart" uri="{C3380CC4-5D6E-409C-BE32-E72D297353CC}">
                <c16:uniqueId val="{00000009-F911-41AF-AC55-805658C9FAC3}"/>
              </c:ext>
            </c:extLst>
          </c:dPt>
          <c:dPt>
            <c:idx val="5"/>
            <c:bubble3D val="0"/>
            <c:spPr>
              <a:solidFill>
                <a:srgbClr val="0082BF"/>
              </a:solidFill>
            </c:spPr>
            <c:extLst>
              <c:ext xmlns:c16="http://schemas.microsoft.com/office/drawing/2014/chart" uri="{C3380CC4-5D6E-409C-BE32-E72D297353CC}">
                <c16:uniqueId val="{0000000B-F911-41AF-AC55-805658C9FAC3}"/>
              </c:ext>
            </c:extLst>
          </c:dPt>
          <c:dPt>
            <c:idx val="6"/>
            <c:bubble3D val="0"/>
            <c:spPr>
              <a:solidFill>
                <a:srgbClr val="BD614C"/>
              </a:solidFill>
            </c:spPr>
            <c:extLst>
              <c:ext xmlns:c16="http://schemas.microsoft.com/office/drawing/2014/chart" uri="{C3380CC4-5D6E-409C-BE32-E72D297353CC}">
                <c16:uniqueId val="{0000000D-F911-41AF-AC55-805658C9FAC3}"/>
              </c:ext>
            </c:extLst>
          </c:dPt>
          <c:dPt>
            <c:idx val="7"/>
            <c:bubble3D val="0"/>
            <c:spPr>
              <a:solidFill>
                <a:srgbClr val="DBDCDE"/>
              </a:solidFill>
            </c:spPr>
            <c:extLst>
              <c:ext xmlns:c16="http://schemas.microsoft.com/office/drawing/2014/chart" uri="{C3380CC4-5D6E-409C-BE32-E72D297353CC}">
                <c16:uniqueId val="{0000000F-F911-41AF-AC55-805658C9FAC3}"/>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Cognizant</c:v>
                </c:pt>
                <c:pt idx="2">
                  <c:v>Evalueserve</c:v>
                </c:pt>
                <c:pt idx="3">
                  <c:v>Sopra Steria Group SA</c:v>
                </c:pt>
                <c:pt idx="4">
                  <c:v>Accenture</c:v>
                </c:pt>
                <c:pt idx="5">
                  <c:v>Deloitte</c:v>
                </c:pt>
                <c:pt idx="6">
                  <c:v>Globant</c:v>
                </c:pt>
                <c:pt idx="7">
                  <c:v>Others</c:v>
                </c:pt>
              </c:strCache>
            </c:strRef>
          </c:cat>
          <c:val>
            <c:numRef>
              <c:f>Sheet1!$B$2:$B$9</c:f>
              <c:numCache>
                <c:formatCode>General</c:formatCode>
                <c:ptCount val="8"/>
                <c:pt idx="0">
                  <c:v>0.51</c:v>
                </c:pt>
                <c:pt idx="1">
                  <c:v>0.11</c:v>
                </c:pt>
                <c:pt idx="2">
                  <c:v>0.03</c:v>
                </c:pt>
                <c:pt idx="3">
                  <c:v>0.03</c:v>
                </c:pt>
                <c:pt idx="4">
                  <c:v>0.03</c:v>
                </c:pt>
                <c:pt idx="5">
                  <c:v>0.03</c:v>
                </c:pt>
                <c:pt idx="6">
                  <c:v>0.03</c:v>
                </c:pt>
                <c:pt idx="7">
                  <c:v>0.23</c:v>
                </c:pt>
              </c:numCache>
            </c:numRef>
          </c:val>
          <c:extLst>
            <c:ext xmlns:c16="http://schemas.microsoft.com/office/drawing/2014/chart" uri="{C3380CC4-5D6E-409C-BE32-E72D297353CC}">
              <c16:uniqueId val="{00000010-F911-41AF-AC55-805658C9FAC3}"/>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045C-4091-8E11-D239532DE580}"/>
              </c:ext>
            </c:extLst>
          </c:dPt>
          <c:dPt>
            <c:idx val="1"/>
            <c:bubble3D val="0"/>
            <c:spPr>
              <a:solidFill>
                <a:srgbClr val="9DDCFF"/>
              </a:solidFill>
            </c:spPr>
            <c:extLst>
              <c:ext xmlns:c16="http://schemas.microsoft.com/office/drawing/2014/chart" uri="{C3380CC4-5D6E-409C-BE32-E72D297353CC}">
                <c16:uniqueId val="{00000003-045C-4091-8E11-D239532DE580}"/>
              </c:ext>
            </c:extLst>
          </c:dPt>
          <c:dPt>
            <c:idx val="2"/>
            <c:bubble3D val="0"/>
            <c:spPr>
              <a:solidFill>
                <a:srgbClr val="8AC0C0"/>
              </a:solidFill>
            </c:spPr>
            <c:extLst>
              <c:ext xmlns:c16="http://schemas.microsoft.com/office/drawing/2014/chart" uri="{C3380CC4-5D6E-409C-BE32-E72D297353CC}">
                <c16:uniqueId val="{00000005-045C-4091-8E11-D239532DE580}"/>
              </c:ext>
            </c:extLst>
          </c:dPt>
          <c:dPt>
            <c:idx val="3"/>
            <c:bubble3D val="0"/>
            <c:spPr>
              <a:solidFill>
                <a:srgbClr val="A6A8AC"/>
              </a:solidFill>
            </c:spPr>
            <c:extLst>
              <c:ext xmlns:c16="http://schemas.microsoft.com/office/drawing/2014/chart" uri="{C3380CC4-5D6E-409C-BE32-E72D297353CC}">
                <c16:uniqueId val="{00000007-045C-4091-8E11-D239532DE580}"/>
              </c:ext>
            </c:extLst>
          </c:dPt>
          <c:dPt>
            <c:idx val="4"/>
            <c:bubble3D val="0"/>
            <c:spPr>
              <a:solidFill>
                <a:srgbClr val="008080"/>
              </a:solidFill>
            </c:spPr>
            <c:extLst>
              <c:ext xmlns:c16="http://schemas.microsoft.com/office/drawing/2014/chart" uri="{C3380CC4-5D6E-409C-BE32-E72D297353CC}">
                <c16:uniqueId val="{00000009-045C-4091-8E11-D239532DE580}"/>
              </c:ext>
            </c:extLst>
          </c:dPt>
          <c:dPt>
            <c:idx val="5"/>
            <c:bubble3D val="0"/>
            <c:spPr>
              <a:solidFill>
                <a:srgbClr val="0082BF"/>
              </a:solidFill>
            </c:spPr>
            <c:extLst>
              <c:ext xmlns:c16="http://schemas.microsoft.com/office/drawing/2014/chart" uri="{C3380CC4-5D6E-409C-BE32-E72D297353CC}">
                <c16:uniqueId val="{0000000B-045C-4091-8E11-D239532DE580}"/>
              </c:ext>
            </c:extLst>
          </c:dPt>
          <c:dPt>
            <c:idx val="6"/>
            <c:bubble3D val="0"/>
            <c:spPr>
              <a:solidFill>
                <a:srgbClr val="BD614C"/>
              </a:solidFill>
            </c:spPr>
            <c:extLst>
              <c:ext xmlns:c16="http://schemas.microsoft.com/office/drawing/2014/chart" uri="{C3380CC4-5D6E-409C-BE32-E72D297353CC}">
                <c16:uniqueId val="{0000000D-045C-4091-8E11-D239532DE580}"/>
              </c:ext>
            </c:extLst>
          </c:dPt>
          <c:dPt>
            <c:idx val="7"/>
            <c:bubble3D val="0"/>
            <c:spPr>
              <a:solidFill>
                <a:srgbClr val="DBDCDE"/>
              </a:solidFill>
            </c:spPr>
            <c:extLst>
              <c:ext xmlns:c16="http://schemas.microsoft.com/office/drawing/2014/chart" uri="{C3380CC4-5D6E-409C-BE32-E72D297353CC}">
                <c16:uniqueId val="{0000000F-045C-4091-8E11-D239532DE580}"/>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Mphasis</c:v>
                </c:pt>
                <c:pt idx="2">
                  <c:v>Tech Mahindra</c:v>
                </c:pt>
                <c:pt idx="3">
                  <c:v>Hexaware</c:v>
                </c:pt>
                <c:pt idx="4">
                  <c:v>Cognizant</c:v>
                </c:pt>
                <c:pt idx="5">
                  <c:v>Evalueserve</c:v>
                </c:pt>
                <c:pt idx="6">
                  <c:v>Publicis Sapient</c:v>
                </c:pt>
                <c:pt idx="7">
                  <c:v>Others</c:v>
                </c:pt>
              </c:strCache>
            </c:strRef>
          </c:cat>
          <c:val>
            <c:numRef>
              <c:f>Sheet1!$B$2:$B$9</c:f>
              <c:numCache>
                <c:formatCode>General</c:formatCode>
                <c:ptCount val="8"/>
                <c:pt idx="0">
                  <c:v>0.46</c:v>
                </c:pt>
                <c:pt idx="1">
                  <c:v>0.08</c:v>
                </c:pt>
                <c:pt idx="2">
                  <c:v>0.08</c:v>
                </c:pt>
                <c:pt idx="3">
                  <c:v>0.06</c:v>
                </c:pt>
                <c:pt idx="4">
                  <c:v>0.04</c:v>
                </c:pt>
                <c:pt idx="5">
                  <c:v>0.04</c:v>
                </c:pt>
                <c:pt idx="6">
                  <c:v>0.04</c:v>
                </c:pt>
                <c:pt idx="7">
                  <c:v>0.2</c:v>
                </c:pt>
              </c:numCache>
            </c:numRef>
          </c:val>
          <c:extLst>
            <c:ext xmlns:c16="http://schemas.microsoft.com/office/drawing/2014/chart" uri="{C3380CC4-5D6E-409C-BE32-E72D297353CC}">
              <c16:uniqueId val="{00000010-045C-4091-8E11-D239532DE580}"/>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DB75-47BA-9794-02B4903E5CE3}"/>
              </c:ext>
            </c:extLst>
          </c:dPt>
          <c:dPt>
            <c:idx val="1"/>
            <c:bubble3D val="0"/>
            <c:spPr>
              <a:solidFill>
                <a:srgbClr val="9DDCFF"/>
              </a:solidFill>
            </c:spPr>
            <c:extLst>
              <c:ext xmlns:c16="http://schemas.microsoft.com/office/drawing/2014/chart" uri="{C3380CC4-5D6E-409C-BE32-E72D297353CC}">
                <c16:uniqueId val="{00000003-DB75-47BA-9794-02B4903E5CE3}"/>
              </c:ext>
            </c:extLst>
          </c:dPt>
          <c:dPt>
            <c:idx val="2"/>
            <c:bubble3D val="0"/>
            <c:spPr>
              <a:solidFill>
                <a:srgbClr val="8AC0C0"/>
              </a:solidFill>
            </c:spPr>
            <c:extLst>
              <c:ext xmlns:c16="http://schemas.microsoft.com/office/drawing/2014/chart" uri="{C3380CC4-5D6E-409C-BE32-E72D297353CC}">
                <c16:uniqueId val="{00000005-DB75-47BA-9794-02B4903E5CE3}"/>
              </c:ext>
            </c:extLst>
          </c:dPt>
          <c:dPt>
            <c:idx val="3"/>
            <c:bubble3D val="0"/>
            <c:spPr>
              <a:solidFill>
                <a:srgbClr val="A6A8AC"/>
              </a:solidFill>
            </c:spPr>
            <c:extLst>
              <c:ext xmlns:c16="http://schemas.microsoft.com/office/drawing/2014/chart" uri="{C3380CC4-5D6E-409C-BE32-E72D297353CC}">
                <c16:uniqueId val="{00000007-DB75-47BA-9794-02B4903E5CE3}"/>
              </c:ext>
            </c:extLst>
          </c:dPt>
          <c:dPt>
            <c:idx val="4"/>
            <c:bubble3D val="0"/>
            <c:spPr>
              <a:solidFill>
                <a:srgbClr val="008080"/>
              </a:solidFill>
            </c:spPr>
            <c:extLst>
              <c:ext xmlns:c16="http://schemas.microsoft.com/office/drawing/2014/chart" uri="{C3380CC4-5D6E-409C-BE32-E72D297353CC}">
                <c16:uniqueId val="{00000009-DB75-47BA-9794-02B4903E5CE3}"/>
              </c:ext>
            </c:extLst>
          </c:dPt>
          <c:dPt>
            <c:idx val="5"/>
            <c:bubble3D val="0"/>
            <c:spPr>
              <a:solidFill>
                <a:srgbClr val="0082BF"/>
              </a:solidFill>
            </c:spPr>
            <c:extLst>
              <c:ext xmlns:c16="http://schemas.microsoft.com/office/drawing/2014/chart" uri="{C3380CC4-5D6E-409C-BE32-E72D297353CC}">
                <c16:uniqueId val="{0000000B-DB75-47BA-9794-02B4903E5CE3}"/>
              </c:ext>
            </c:extLst>
          </c:dPt>
          <c:dPt>
            <c:idx val="6"/>
            <c:bubble3D val="0"/>
            <c:spPr>
              <a:solidFill>
                <a:srgbClr val="BD614C"/>
              </a:solidFill>
            </c:spPr>
            <c:extLst>
              <c:ext xmlns:c16="http://schemas.microsoft.com/office/drawing/2014/chart" uri="{C3380CC4-5D6E-409C-BE32-E72D297353CC}">
                <c16:uniqueId val="{0000000D-DB75-47BA-9794-02B4903E5CE3}"/>
              </c:ext>
            </c:extLst>
          </c:dPt>
          <c:dPt>
            <c:idx val="7"/>
            <c:bubble3D val="0"/>
            <c:spPr>
              <a:solidFill>
                <a:srgbClr val="DBDCDE"/>
              </a:solidFill>
            </c:spPr>
            <c:extLst>
              <c:ext xmlns:c16="http://schemas.microsoft.com/office/drawing/2014/chart" uri="{C3380CC4-5D6E-409C-BE32-E72D297353CC}">
                <c16:uniqueId val="{0000000F-DB75-47BA-9794-02B4903E5CE3}"/>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Evalueserve</c:v>
                </c:pt>
                <c:pt idx="1">
                  <c:v>Accenture</c:v>
                </c:pt>
                <c:pt idx="2">
                  <c:v>Capgemini</c:v>
                </c:pt>
                <c:pt idx="3">
                  <c:v>Cognizant</c:v>
                </c:pt>
                <c:pt idx="4">
                  <c:v>IBM</c:v>
                </c:pt>
                <c:pt idx="5">
                  <c:v>AGS Transact Technologies Ltd.</c:v>
                </c:pt>
                <c:pt idx="6">
                  <c:v>Atos</c:v>
                </c:pt>
                <c:pt idx="7">
                  <c:v>Others</c:v>
                </c:pt>
              </c:strCache>
            </c:strRef>
          </c:cat>
          <c:val>
            <c:numRef>
              <c:f>Sheet1!$B$2:$B$9</c:f>
              <c:numCache>
                <c:formatCode>General</c:formatCode>
                <c:ptCount val="8"/>
                <c:pt idx="0">
                  <c:v>0.24</c:v>
                </c:pt>
                <c:pt idx="1">
                  <c:v>0.2</c:v>
                </c:pt>
                <c:pt idx="2">
                  <c:v>0.13</c:v>
                </c:pt>
                <c:pt idx="3">
                  <c:v>0.13</c:v>
                </c:pt>
                <c:pt idx="4">
                  <c:v>7.0000000000000007E-2</c:v>
                </c:pt>
                <c:pt idx="5">
                  <c:v>0.02</c:v>
                </c:pt>
                <c:pt idx="6">
                  <c:v>0.02</c:v>
                </c:pt>
                <c:pt idx="7">
                  <c:v>0.18</c:v>
                </c:pt>
              </c:numCache>
            </c:numRef>
          </c:val>
          <c:extLst>
            <c:ext xmlns:c16="http://schemas.microsoft.com/office/drawing/2014/chart" uri="{C3380CC4-5D6E-409C-BE32-E72D297353CC}">
              <c16:uniqueId val="{00000010-DB75-47BA-9794-02B4903E5CE3}"/>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5839-4074-990F-DE7682637376}"/>
              </c:ext>
            </c:extLst>
          </c:dPt>
          <c:dPt>
            <c:idx val="1"/>
            <c:bubble3D val="0"/>
            <c:spPr>
              <a:solidFill>
                <a:srgbClr val="9DDCFF"/>
              </a:solidFill>
            </c:spPr>
            <c:extLst>
              <c:ext xmlns:c16="http://schemas.microsoft.com/office/drawing/2014/chart" uri="{C3380CC4-5D6E-409C-BE32-E72D297353CC}">
                <c16:uniqueId val="{00000003-5839-4074-990F-DE7682637376}"/>
              </c:ext>
            </c:extLst>
          </c:dPt>
          <c:dPt>
            <c:idx val="2"/>
            <c:bubble3D val="0"/>
            <c:spPr>
              <a:solidFill>
                <a:srgbClr val="8AC0C0"/>
              </a:solidFill>
            </c:spPr>
            <c:extLst>
              <c:ext xmlns:c16="http://schemas.microsoft.com/office/drawing/2014/chart" uri="{C3380CC4-5D6E-409C-BE32-E72D297353CC}">
                <c16:uniqueId val="{00000005-5839-4074-990F-DE7682637376}"/>
              </c:ext>
            </c:extLst>
          </c:dPt>
          <c:dPt>
            <c:idx val="3"/>
            <c:bubble3D val="0"/>
            <c:spPr>
              <a:solidFill>
                <a:srgbClr val="A6A8AC"/>
              </a:solidFill>
            </c:spPr>
            <c:extLst>
              <c:ext xmlns:c16="http://schemas.microsoft.com/office/drawing/2014/chart" uri="{C3380CC4-5D6E-409C-BE32-E72D297353CC}">
                <c16:uniqueId val="{00000007-5839-4074-990F-DE7682637376}"/>
              </c:ext>
            </c:extLst>
          </c:dPt>
          <c:dPt>
            <c:idx val="4"/>
            <c:bubble3D val="0"/>
            <c:spPr>
              <a:solidFill>
                <a:srgbClr val="008080"/>
              </a:solidFill>
            </c:spPr>
            <c:extLst>
              <c:ext xmlns:c16="http://schemas.microsoft.com/office/drawing/2014/chart" uri="{C3380CC4-5D6E-409C-BE32-E72D297353CC}">
                <c16:uniqueId val="{00000009-5839-4074-990F-DE7682637376}"/>
              </c:ext>
            </c:extLst>
          </c:dPt>
          <c:dPt>
            <c:idx val="5"/>
            <c:bubble3D val="0"/>
            <c:spPr>
              <a:solidFill>
                <a:srgbClr val="0082BF"/>
              </a:solidFill>
            </c:spPr>
            <c:extLst>
              <c:ext xmlns:c16="http://schemas.microsoft.com/office/drawing/2014/chart" uri="{C3380CC4-5D6E-409C-BE32-E72D297353CC}">
                <c16:uniqueId val="{0000000B-5839-4074-990F-DE7682637376}"/>
              </c:ext>
            </c:extLst>
          </c:dPt>
          <c:dPt>
            <c:idx val="6"/>
            <c:bubble3D val="0"/>
            <c:spPr>
              <a:solidFill>
                <a:srgbClr val="BD614C"/>
              </a:solidFill>
            </c:spPr>
            <c:extLst>
              <c:ext xmlns:c16="http://schemas.microsoft.com/office/drawing/2014/chart" uri="{C3380CC4-5D6E-409C-BE32-E72D297353CC}">
                <c16:uniqueId val="{0000000D-5839-4074-990F-DE7682637376}"/>
              </c:ext>
            </c:extLst>
          </c:dPt>
          <c:dPt>
            <c:idx val="7"/>
            <c:bubble3D val="0"/>
            <c:spPr>
              <a:solidFill>
                <a:srgbClr val="DBDCDE"/>
              </a:solidFill>
            </c:spPr>
            <c:extLst>
              <c:ext xmlns:c16="http://schemas.microsoft.com/office/drawing/2014/chart" uri="{C3380CC4-5D6E-409C-BE32-E72D297353CC}">
                <c16:uniqueId val="{0000000F-5839-4074-990F-DE7682637376}"/>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Accenture</c:v>
                </c:pt>
                <c:pt idx="2">
                  <c:v>Cognizant</c:v>
                </c:pt>
                <c:pt idx="3">
                  <c:v>DNV GL AS</c:v>
                </c:pt>
                <c:pt idx="4">
                  <c:v>Evalueserve</c:v>
                </c:pt>
                <c:pt idx="5">
                  <c:v>Bailiwick</c:v>
                </c:pt>
                <c:pt idx="6">
                  <c:v>Cigniti Technologies Limited</c:v>
                </c:pt>
                <c:pt idx="7">
                  <c:v>Others</c:v>
                </c:pt>
              </c:strCache>
            </c:strRef>
          </c:cat>
          <c:val>
            <c:numRef>
              <c:f>Sheet1!$B$2:$B$9</c:f>
              <c:numCache>
                <c:formatCode>General</c:formatCode>
                <c:ptCount val="8"/>
                <c:pt idx="0">
                  <c:v>0.54</c:v>
                </c:pt>
                <c:pt idx="1">
                  <c:v>0.06</c:v>
                </c:pt>
                <c:pt idx="2">
                  <c:v>0.06</c:v>
                </c:pt>
                <c:pt idx="3">
                  <c:v>0.06</c:v>
                </c:pt>
                <c:pt idx="4">
                  <c:v>0.06</c:v>
                </c:pt>
                <c:pt idx="5">
                  <c:v>0.03</c:v>
                </c:pt>
                <c:pt idx="6">
                  <c:v>0.03</c:v>
                </c:pt>
                <c:pt idx="7">
                  <c:v>0.17</c:v>
                </c:pt>
              </c:numCache>
            </c:numRef>
          </c:val>
          <c:extLst>
            <c:ext xmlns:c16="http://schemas.microsoft.com/office/drawing/2014/chart" uri="{C3380CC4-5D6E-409C-BE32-E72D297353CC}">
              <c16:uniqueId val="{00000010-5839-4074-990F-DE7682637376}"/>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7215-4B2A-A598-AC0B8422E6E5}"/>
              </c:ext>
            </c:extLst>
          </c:dPt>
          <c:dPt>
            <c:idx val="1"/>
            <c:bubble3D val="0"/>
            <c:spPr>
              <a:solidFill>
                <a:srgbClr val="9DDCFF"/>
              </a:solidFill>
            </c:spPr>
            <c:extLst>
              <c:ext xmlns:c16="http://schemas.microsoft.com/office/drawing/2014/chart" uri="{C3380CC4-5D6E-409C-BE32-E72D297353CC}">
                <c16:uniqueId val="{00000003-7215-4B2A-A598-AC0B8422E6E5}"/>
              </c:ext>
            </c:extLst>
          </c:dPt>
          <c:dPt>
            <c:idx val="2"/>
            <c:bubble3D val="0"/>
            <c:spPr>
              <a:solidFill>
                <a:srgbClr val="8AC0C0"/>
              </a:solidFill>
            </c:spPr>
            <c:extLst>
              <c:ext xmlns:c16="http://schemas.microsoft.com/office/drawing/2014/chart" uri="{C3380CC4-5D6E-409C-BE32-E72D297353CC}">
                <c16:uniqueId val="{00000005-7215-4B2A-A598-AC0B8422E6E5}"/>
              </c:ext>
            </c:extLst>
          </c:dPt>
          <c:dPt>
            <c:idx val="3"/>
            <c:bubble3D val="0"/>
            <c:spPr>
              <a:solidFill>
                <a:srgbClr val="A6A8AC"/>
              </a:solidFill>
            </c:spPr>
            <c:extLst>
              <c:ext xmlns:c16="http://schemas.microsoft.com/office/drawing/2014/chart" uri="{C3380CC4-5D6E-409C-BE32-E72D297353CC}">
                <c16:uniqueId val="{00000007-7215-4B2A-A598-AC0B8422E6E5}"/>
              </c:ext>
            </c:extLst>
          </c:dPt>
          <c:dPt>
            <c:idx val="4"/>
            <c:bubble3D val="0"/>
            <c:spPr>
              <a:solidFill>
                <a:srgbClr val="008080"/>
              </a:solidFill>
            </c:spPr>
            <c:extLst>
              <c:ext xmlns:c16="http://schemas.microsoft.com/office/drawing/2014/chart" uri="{C3380CC4-5D6E-409C-BE32-E72D297353CC}">
                <c16:uniqueId val="{00000009-7215-4B2A-A598-AC0B8422E6E5}"/>
              </c:ext>
            </c:extLst>
          </c:dPt>
          <c:dPt>
            <c:idx val="5"/>
            <c:bubble3D val="0"/>
            <c:spPr>
              <a:solidFill>
                <a:srgbClr val="0082BF"/>
              </a:solidFill>
            </c:spPr>
            <c:extLst>
              <c:ext xmlns:c16="http://schemas.microsoft.com/office/drawing/2014/chart" uri="{C3380CC4-5D6E-409C-BE32-E72D297353CC}">
                <c16:uniqueId val="{0000000B-7215-4B2A-A598-AC0B8422E6E5}"/>
              </c:ext>
            </c:extLst>
          </c:dPt>
          <c:dPt>
            <c:idx val="6"/>
            <c:bubble3D val="0"/>
            <c:spPr>
              <a:solidFill>
                <a:srgbClr val="BD614C"/>
              </a:solidFill>
            </c:spPr>
            <c:extLst>
              <c:ext xmlns:c16="http://schemas.microsoft.com/office/drawing/2014/chart" uri="{C3380CC4-5D6E-409C-BE32-E72D297353CC}">
                <c16:uniqueId val="{0000000D-7215-4B2A-A598-AC0B8422E6E5}"/>
              </c:ext>
            </c:extLst>
          </c:dPt>
          <c:dPt>
            <c:idx val="7"/>
            <c:bubble3D val="0"/>
            <c:spPr>
              <a:solidFill>
                <a:srgbClr val="DBDCDE"/>
              </a:solidFill>
            </c:spPr>
            <c:extLst>
              <c:ext xmlns:c16="http://schemas.microsoft.com/office/drawing/2014/chart" uri="{C3380CC4-5D6E-409C-BE32-E72D297353CC}">
                <c16:uniqueId val="{0000000F-7215-4B2A-A598-AC0B8422E6E5}"/>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DXC</c:v>
                </c:pt>
                <c:pt idx="2">
                  <c:v>TD SYNNEX Corporation</c:v>
                </c:pt>
                <c:pt idx="3">
                  <c:v>Webhelp</c:v>
                </c:pt>
                <c:pt idx="4">
                  <c:v>Accenture</c:v>
                </c:pt>
                <c:pt idx="5">
                  <c:v>Atento</c:v>
                </c:pt>
                <c:pt idx="6">
                  <c:v>Atos</c:v>
                </c:pt>
                <c:pt idx="7">
                  <c:v>Others</c:v>
                </c:pt>
              </c:strCache>
            </c:strRef>
          </c:cat>
          <c:val>
            <c:numRef>
              <c:f>Sheet1!$B$2:$B$9</c:f>
              <c:numCache>
                <c:formatCode>General</c:formatCode>
                <c:ptCount val="8"/>
                <c:pt idx="0">
                  <c:v>0.28999999999999998</c:v>
                </c:pt>
                <c:pt idx="1">
                  <c:v>7.0000000000000007E-2</c:v>
                </c:pt>
                <c:pt idx="2">
                  <c:v>7.0000000000000007E-2</c:v>
                </c:pt>
                <c:pt idx="3">
                  <c:v>7.0000000000000007E-2</c:v>
                </c:pt>
                <c:pt idx="4">
                  <c:v>0.04</c:v>
                </c:pt>
                <c:pt idx="5">
                  <c:v>0.04</c:v>
                </c:pt>
                <c:pt idx="6">
                  <c:v>0.04</c:v>
                </c:pt>
                <c:pt idx="7">
                  <c:v>0.39</c:v>
                </c:pt>
              </c:numCache>
            </c:numRef>
          </c:val>
          <c:extLst>
            <c:ext xmlns:c16="http://schemas.microsoft.com/office/drawing/2014/chart" uri="{C3380CC4-5D6E-409C-BE32-E72D297353CC}">
              <c16:uniqueId val="{00000010-7215-4B2A-A598-AC0B8422E6E5}"/>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A72D-4D60-87B7-0CC230E67BCD}"/>
              </c:ext>
            </c:extLst>
          </c:dPt>
          <c:dPt>
            <c:idx val="1"/>
            <c:bubble3D val="0"/>
            <c:spPr>
              <a:solidFill>
                <a:srgbClr val="9DDCFF"/>
              </a:solidFill>
            </c:spPr>
            <c:extLst>
              <c:ext xmlns:c16="http://schemas.microsoft.com/office/drawing/2014/chart" uri="{C3380CC4-5D6E-409C-BE32-E72D297353CC}">
                <c16:uniqueId val="{00000003-A72D-4D60-87B7-0CC230E67BCD}"/>
              </c:ext>
            </c:extLst>
          </c:dPt>
          <c:dPt>
            <c:idx val="2"/>
            <c:bubble3D val="0"/>
            <c:spPr>
              <a:solidFill>
                <a:srgbClr val="8AC0C0"/>
              </a:solidFill>
            </c:spPr>
            <c:extLst>
              <c:ext xmlns:c16="http://schemas.microsoft.com/office/drawing/2014/chart" uri="{C3380CC4-5D6E-409C-BE32-E72D297353CC}">
                <c16:uniqueId val="{00000005-A72D-4D60-87B7-0CC230E67BCD}"/>
              </c:ext>
            </c:extLst>
          </c:dPt>
          <c:dPt>
            <c:idx val="3"/>
            <c:bubble3D val="0"/>
            <c:spPr>
              <a:solidFill>
                <a:srgbClr val="A6A8AC"/>
              </a:solidFill>
            </c:spPr>
            <c:extLst>
              <c:ext xmlns:c16="http://schemas.microsoft.com/office/drawing/2014/chart" uri="{C3380CC4-5D6E-409C-BE32-E72D297353CC}">
                <c16:uniqueId val="{00000007-A72D-4D60-87B7-0CC230E67BCD}"/>
              </c:ext>
            </c:extLst>
          </c:dPt>
          <c:dPt>
            <c:idx val="4"/>
            <c:bubble3D val="0"/>
            <c:spPr>
              <a:solidFill>
                <a:srgbClr val="008080"/>
              </a:solidFill>
            </c:spPr>
            <c:extLst>
              <c:ext xmlns:c16="http://schemas.microsoft.com/office/drawing/2014/chart" uri="{C3380CC4-5D6E-409C-BE32-E72D297353CC}">
                <c16:uniqueId val="{00000009-A72D-4D60-87B7-0CC230E67BCD}"/>
              </c:ext>
            </c:extLst>
          </c:dPt>
          <c:dPt>
            <c:idx val="5"/>
            <c:bubble3D val="0"/>
            <c:spPr>
              <a:solidFill>
                <a:srgbClr val="0082BF"/>
              </a:solidFill>
            </c:spPr>
            <c:extLst>
              <c:ext xmlns:c16="http://schemas.microsoft.com/office/drawing/2014/chart" uri="{C3380CC4-5D6E-409C-BE32-E72D297353CC}">
                <c16:uniqueId val="{0000000B-A72D-4D60-87B7-0CC230E67BCD}"/>
              </c:ext>
            </c:extLst>
          </c:dPt>
          <c:dPt>
            <c:idx val="6"/>
            <c:bubble3D val="0"/>
            <c:spPr>
              <a:solidFill>
                <a:srgbClr val="BD614C"/>
              </a:solidFill>
            </c:spPr>
            <c:extLst>
              <c:ext xmlns:c16="http://schemas.microsoft.com/office/drawing/2014/chart" uri="{C3380CC4-5D6E-409C-BE32-E72D297353CC}">
                <c16:uniqueId val="{0000000D-A72D-4D60-87B7-0CC230E67BCD}"/>
              </c:ext>
            </c:extLst>
          </c:dPt>
          <c:dPt>
            <c:idx val="7"/>
            <c:bubble3D val="0"/>
            <c:spPr>
              <a:solidFill>
                <a:srgbClr val="DBDCDE"/>
              </a:solidFill>
            </c:spPr>
            <c:extLst>
              <c:ext xmlns:c16="http://schemas.microsoft.com/office/drawing/2014/chart" uri="{C3380CC4-5D6E-409C-BE32-E72D297353CC}">
                <c16:uniqueId val="{0000000F-A72D-4D60-87B7-0CC230E67BCD}"/>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Evalueserve</c:v>
                </c:pt>
                <c:pt idx="1">
                  <c:v>Capgemini</c:v>
                </c:pt>
                <c:pt idx="2">
                  <c:v>Brillio</c:v>
                </c:pt>
                <c:pt idx="3">
                  <c:v>Cognizant</c:v>
                </c:pt>
                <c:pt idx="4">
                  <c:v>ITTI</c:v>
                </c:pt>
                <c:pt idx="5">
                  <c:v>Accenture</c:v>
                </c:pt>
                <c:pt idx="6">
                  <c:v>ANR Software Pvt</c:v>
                </c:pt>
                <c:pt idx="7">
                  <c:v>Others</c:v>
                </c:pt>
              </c:strCache>
            </c:strRef>
          </c:cat>
          <c:val>
            <c:numRef>
              <c:f>Sheet1!$B$2:$B$9</c:f>
              <c:numCache>
                <c:formatCode>General</c:formatCode>
                <c:ptCount val="8"/>
                <c:pt idx="0">
                  <c:v>0.4</c:v>
                </c:pt>
                <c:pt idx="1">
                  <c:v>0.16</c:v>
                </c:pt>
                <c:pt idx="2">
                  <c:v>0.12</c:v>
                </c:pt>
                <c:pt idx="3">
                  <c:v>0.12</c:v>
                </c:pt>
                <c:pt idx="4">
                  <c:v>0.08</c:v>
                </c:pt>
                <c:pt idx="5">
                  <c:v>0.04</c:v>
                </c:pt>
                <c:pt idx="6">
                  <c:v>0.04</c:v>
                </c:pt>
                <c:pt idx="7">
                  <c:v>0.04</c:v>
                </c:pt>
              </c:numCache>
            </c:numRef>
          </c:val>
          <c:extLst>
            <c:ext xmlns:c16="http://schemas.microsoft.com/office/drawing/2014/chart" uri="{C3380CC4-5D6E-409C-BE32-E72D297353CC}">
              <c16:uniqueId val="{00000010-A72D-4D60-87B7-0CC230E67BCD}"/>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8FDE-4991-8486-8DF4FDF6577F}"/>
              </c:ext>
            </c:extLst>
          </c:dPt>
          <c:dPt>
            <c:idx val="1"/>
            <c:bubble3D val="0"/>
            <c:spPr>
              <a:solidFill>
                <a:srgbClr val="9DDCFF"/>
              </a:solidFill>
            </c:spPr>
            <c:extLst>
              <c:ext xmlns:c16="http://schemas.microsoft.com/office/drawing/2014/chart" uri="{C3380CC4-5D6E-409C-BE32-E72D297353CC}">
                <c16:uniqueId val="{00000003-8FDE-4991-8486-8DF4FDF6577F}"/>
              </c:ext>
            </c:extLst>
          </c:dPt>
          <c:dPt>
            <c:idx val="2"/>
            <c:bubble3D val="0"/>
            <c:spPr>
              <a:solidFill>
                <a:srgbClr val="8AC0C0"/>
              </a:solidFill>
            </c:spPr>
            <c:extLst>
              <c:ext xmlns:c16="http://schemas.microsoft.com/office/drawing/2014/chart" uri="{C3380CC4-5D6E-409C-BE32-E72D297353CC}">
                <c16:uniqueId val="{00000005-8FDE-4991-8486-8DF4FDF6577F}"/>
              </c:ext>
            </c:extLst>
          </c:dPt>
          <c:dPt>
            <c:idx val="3"/>
            <c:bubble3D val="0"/>
            <c:spPr>
              <a:solidFill>
                <a:srgbClr val="A6A8AC"/>
              </a:solidFill>
            </c:spPr>
            <c:extLst>
              <c:ext xmlns:c16="http://schemas.microsoft.com/office/drawing/2014/chart" uri="{C3380CC4-5D6E-409C-BE32-E72D297353CC}">
                <c16:uniqueId val="{00000007-8FDE-4991-8486-8DF4FDF6577F}"/>
              </c:ext>
            </c:extLst>
          </c:dPt>
          <c:dPt>
            <c:idx val="4"/>
            <c:bubble3D val="0"/>
            <c:spPr>
              <a:solidFill>
                <a:srgbClr val="008080"/>
              </a:solidFill>
            </c:spPr>
            <c:extLst>
              <c:ext xmlns:c16="http://schemas.microsoft.com/office/drawing/2014/chart" uri="{C3380CC4-5D6E-409C-BE32-E72D297353CC}">
                <c16:uniqueId val="{00000009-8FDE-4991-8486-8DF4FDF6577F}"/>
              </c:ext>
            </c:extLst>
          </c:dPt>
          <c:dPt>
            <c:idx val="5"/>
            <c:bubble3D val="0"/>
            <c:spPr>
              <a:solidFill>
                <a:srgbClr val="0082BF"/>
              </a:solidFill>
            </c:spPr>
            <c:extLst>
              <c:ext xmlns:c16="http://schemas.microsoft.com/office/drawing/2014/chart" uri="{C3380CC4-5D6E-409C-BE32-E72D297353CC}">
                <c16:uniqueId val="{0000000B-8FDE-4991-8486-8DF4FDF6577F}"/>
              </c:ext>
            </c:extLst>
          </c:dPt>
          <c:dPt>
            <c:idx val="6"/>
            <c:bubble3D val="0"/>
            <c:spPr>
              <a:solidFill>
                <a:srgbClr val="BD614C"/>
              </a:solidFill>
            </c:spPr>
            <c:extLst>
              <c:ext xmlns:c16="http://schemas.microsoft.com/office/drawing/2014/chart" uri="{C3380CC4-5D6E-409C-BE32-E72D297353CC}">
                <c16:uniqueId val="{0000000D-8FDE-4991-8486-8DF4FDF6577F}"/>
              </c:ext>
            </c:extLst>
          </c:dPt>
          <c:dPt>
            <c:idx val="7"/>
            <c:bubble3D val="0"/>
            <c:spPr>
              <a:solidFill>
                <a:srgbClr val="DBDCDE"/>
              </a:solidFill>
            </c:spPr>
            <c:extLst>
              <c:ext xmlns:c16="http://schemas.microsoft.com/office/drawing/2014/chart" uri="{C3380CC4-5D6E-409C-BE32-E72D297353CC}">
                <c16:uniqueId val="{0000000F-8FDE-4991-8486-8DF4FDF6577F}"/>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Capgemini</c:v>
                </c:pt>
                <c:pt idx="1">
                  <c:v>Atos</c:v>
                </c:pt>
                <c:pt idx="2">
                  <c:v>Cognizant</c:v>
                </c:pt>
                <c:pt idx="3">
                  <c:v>DXC</c:v>
                </c:pt>
                <c:pt idx="4">
                  <c:v>NCR Atleos</c:v>
                </c:pt>
                <c:pt idx="5">
                  <c:v>Sagility LLC</c:v>
                </c:pt>
                <c:pt idx="6">
                  <c:v>SONDA</c:v>
                </c:pt>
                <c:pt idx="7">
                  <c:v>Others</c:v>
                </c:pt>
              </c:strCache>
            </c:strRef>
          </c:cat>
          <c:val>
            <c:numRef>
              <c:f>Sheet1!$B$2:$B$9</c:f>
              <c:numCache>
                <c:formatCode>General</c:formatCode>
                <c:ptCount val="8"/>
                <c:pt idx="0">
                  <c:v>0.55000000000000004</c:v>
                </c:pt>
                <c:pt idx="1">
                  <c:v>0.18</c:v>
                </c:pt>
                <c:pt idx="2">
                  <c:v>0.05</c:v>
                </c:pt>
                <c:pt idx="3">
                  <c:v>0.05</c:v>
                </c:pt>
                <c:pt idx="4">
                  <c:v>0.05</c:v>
                </c:pt>
                <c:pt idx="5">
                  <c:v>0.05</c:v>
                </c:pt>
                <c:pt idx="6">
                  <c:v>0.05</c:v>
                </c:pt>
                <c:pt idx="7">
                  <c:v>0.05</c:v>
                </c:pt>
              </c:numCache>
            </c:numRef>
          </c:val>
          <c:extLst>
            <c:ext xmlns:c16="http://schemas.microsoft.com/office/drawing/2014/chart" uri="{C3380CC4-5D6E-409C-BE32-E72D297353CC}">
              <c16:uniqueId val="{00000010-8FDE-4991-8486-8DF4FDF6577F}"/>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IT Spend</c:v>
                </c:pt>
              </c:strCache>
            </c:strRef>
          </c:tx>
          <c:invertIfNegative val="1"/>
          <c:dLbls>
            <c:numFmt formatCode="0" sourceLinked="0"/>
            <c:spPr>
              <a:noFill/>
              <a:ln>
                <a:noFill/>
              </a:ln>
              <a:effectLst/>
            </c:spPr>
            <c:txPr>
              <a:bodyPr/>
              <a:lstStyle/>
              <a:p>
                <a:pPr>
                  <a:defRPr sz="1200" b="1"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FY 2022</c:v>
                </c:pt>
                <c:pt idx="1">
                  <c:v>FY 2023</c:v>
                </c:pt>
                <c:pt idx="2">
                  <c:v>FY 2024</c:v>
                </c:pt>
              </c:strCache>
            </c:strRef>
          </c:cat>
          <c:val>
            <c:numRef>
              <c:f>Sheet1!$B$2:$B$4</c:f>
              <c:numCache>
                <c:formatCode>General</c:formatCode>
                <c:ptCount val="3"/>
                <c:pt idx="0">
                  <c:v>974.68</c:v>
                </c:pt>
                <c:pt idx="1">
                  <c:v>1071.83</c:v>
                </c:pt>
                <c:pt idx="2">
                  <c:v>1089.76</c:v>
                </c:pt>
              </c:numCache>
            </c:numRef>
          </c:val>
          <c:extLst>
            <c:ext xmlns:c16="http://schemas.microsoft.com/office/drawing/2014/chart" uri="{C3380CC4-5D6E-409C-BE32-E72D297353CC}">
              <c16:uniqueId val="{00000000-63D3-47EF-94C4-87D16D471CE2}"/>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3533-4DC9-91CA-93096C912FC9}"/>
              </c:ext>
            </c:extLst>
          </c:dPt>
          <c:dPt>
            <c:idx val="1"/>
            <c:bubble3D val="0"/>
            <c:spPr>
              <a:solidFill>
                <a:srgbClr val="9DDCFF"/>
              </a:solidFill>
            </c:spPr>
            <c:extLst>
              <c:ext xmlns:c16="http://schemas.microsoft.com/office/drawing/2014/chart" uri="{C3380CC4-5D6E-409C-BE32-E72D297353CC}">
                <c16:uniqueId val="{00000003-3533-4DC9-91CA-93096C912FC9}"/>
              </c:ext>
            </c:extLst>
          </c:dPt>
          <c:dPt>
            <c:idx val="2"/>
            <c:bubble3D val="0"/>
            <c:spPr>
              <a:solidFill>
                <a:srgbClr val="8AC0C0"/>
              </a:solidFill>
            </c:spPr>
            <c:extLst>
              <c:ext xmlns:c16="http://schemas.microsoft.com/office/drawing/2014/chart" uri="{C3380CC4-5D6E-409C-BE32-E72D297353CC}">
                <c16:uniqueId val="{00000005-3533-4DC9-91CA-93096C912FC9}"/>
              </c:ext>
            </c:extLst>
          </c:dPt>
          <c:dPt>
            <c:idx val="3"/>
            <c:bubble3D val="0"/>
            <c:spPr>
              <a:solidFill>
                <a:srgbClr val="A6A8AC"/>
              </a:solidFill>
            </c:spPr>
            <c:extLst>
              <c:ext xmlns:c16="http://schemas.microsoft.com/office/drawing/2014/chart" uri="{C3380CC4-5D6E-409C-BE32-E72D297353CC}">
                <c16:uniqueId val="{00000007-3533-4DC9-91CA-93096C912FC9}"/>
              </c:ext>
            </c:extLst>
          </c:dPt>
          <c:dPt>
            <c:idx val="4"/>
            <c:bubble3D val="0"/>
            <c:spPr>
              <a:solidFill>
                <a:srgbClr val="008080"/>
              </a:solidFill>
            </c:spPr>
            <c:extLst>
              <c:ext xmlns:c16="http://schemas.microsoft.com/office/drawing/2014/chart" uri="{C3380CC4-5D6E-409C-BE32-E72D297353CC}">
                <c16:uniqueId val="{00000009-3533-4DC9-91CA-93096C912FC9}"/>
              </c:ext>
            </c:extLst>
          </c:dPt>
          <c:dPt>
            <c:idx val="5"/>
            <c:bubble3D val="0"/>
            <c:spPr>
              <a:solidFill>
                <a:srgbClr val="0082BF"/>
              </a:solidFill>
            </c:spPr>
            <c:extLst>
              <c:ext xmlns:c16="http://schemas.microsoft.com/office/drawing/2014/chart" uri="{C3380CC4-5D6E-409C-BE32-E72D297353CC}">
                <c16:uniqueId val="{0000000B-3533-4DC9-91CA-93096C912FC9}"/>
              </c:ext>
            </c:extLst>
          </c:dPt>
          <c:dPt>
            <c:idx val="6"/>
            <c:bubble3D val="0"/>
            <c:spPr>
              <a:solidFill>
                <a:srgbClr val="BD614C"/>
              </a:solidFill>
            </c:spPr>
            <c:extLst>
              <c:ext xmlns:c16="http://schemas.microsoft.com/office/drawing/2014/chart" uri="{C3380CC4-5D6E-409C-BE32-E72D297353CC}">
                <c16:uniqueId val="{0000000D-3533-4DC9-91CA-93096C912FC9}"/>
              </c:ext>
            </c:extLst>
          </c:dPt>
          <c:dPt>
            <c:idx val="7"/>
            <c:bubble3D val="0"/>
            <c:spPr>
              <a:solidFill>
                <a:srgbClr val="DBDCDE"/>
              </a:solidFill>
            </c:spPr>
            <c:extLst>
              <c:ext xmlns:c16="http://schemas.microsoft.com/office/drawing/2014/chart" uri="{C3380CC4-5D6E-409C-BE32-E72D297353CC}">
                <c16:uniqueId val="{0000000F-3533-4DC9-91CA-93096C912FC9}"/>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Evalueserve</c:v>
                </c:pt>
                <c:pt idx="1">
                  <c:v>Capgemini</c:v>
                </c:pt>
                <c:pt idx="2">
                  <c:v>Publicis Sapient</c:v>
                </c:pt>
                <c:pt idx="3">
                  <c:v>Accenture</c:v>
                </c:pt>
                <c:pt idx="4">
                  <c:v>Global Logic</c:v>
                </c:pt>
                <c:pt idx="5">
                  <c:v>Globant</c:v>
                </c:pt>
                <c:pt idx="6">
                  <c:v>IBM</c:v>
                </c:pt>
                <c:pt idx="7">
                  <c:v>Others</c:v>
                </c:pt>
              </c:strCache>
            </c:strRef>
          </c:cat>
          <c:val>
            <c:numRef>
              <c:f>Sheet1!$B$2:$B$9</c:f>
              <c:numCache>
                <c:formatCode>General</c:formatCode>
                <c:ptCount val="8"/>
                <c:pt idx="0">
                  <c:v>0.5</c:v>
                </c:pt>
                <c:pt idx="1">
                  <c:v>0.14000000000000001</c:v>
                </c:pt>
                <c:pt idx="2">
                  <c:v>0.09</c:v>
                </c:pt>
                <c:pt idx="3">
                  <c:v>0.05</c:v>
                </c:pt>
                <c:pt idx="4">
                  <c:v>0.05</c:v>
                </c:pt>
                <c:pt idx="5">
                  <c:v>0.05</c:v>
                </c:pt>
                <c:pt idx="6">
                  <c:v>0.05</c:v>
                </c:pt>
                <c:pt idx="7">
                  <c:v>0.09</c:v>
                </c:pt>
              </c:numCache>
            </c:numRef>
          </c:val>
          <c:extLst>
            <c:ext xmlns:c16="http://schemas.microsoft.com/office/drawing/2014/chart" uri="{C3380CC4-5D6E-409C-BE32-E72D297353CC}">
              <c16:uniqueId val="{00000010-3533-4DC9-91CA-93096C912FC9}"/>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D00A-4A6D-9F64-6F348E38CAEC}"/>
              </c:ext>
            </c:extLst>
          </c:dPt>
          <c:dPt>
            <c:idx val="1"/>
            <c:bubble3D val="0"/>
            <c:spPr>
              <a:solidFill>
                <a:srgbClr val="9DDCFF"/>
              </a:solidFill>
            </c:spPr>
            <c:extLst>
              <c:ext xmlns:c16="http://schemas.microsoft.com/office/drawing/2014/chart" uri="{C3380CC4-5D6E-409C-BE32-E72D297353CC}">
                <c16:uniqueId val="{00000003-D00A-4A6D-9F64-6F348E38CAEC}"/>
              </c:ext>
            </c:extLst>
          </c:dPt>
          <c:dPt>
            <c:idx val="2"/>
            <c:bubble3D val="0"/>
            <c:spPr>
              <a:solidFill>
                <a:srgbClr val="8AC0C0"/>
              </a:solidFill>
            </c:spPr>
            <c:extLst>
              <c:ext xmlns:c16="http://schemas.microsoft.com/office/drawing/2014/chart" uri="{C3380CC4-5D6E-409C-BE32-E72D297353CC}">
                <c16:uniqueId val="{00000005-D00A-4A6D-9F64-6F348E38CAEC}"/>
              </c:ext>
            </c:extLst>
          </c:dPt>
          <c:dPt>
            <c:idx val="3"/>
            <c:bubble3D val="0"/>
            <c:spPr>
              <a:solidFill>
                <a:srgbClr val="A6A8AC"/>
              </a:solidFill>
            </c:spPr>
            <c:extLst>
              <c:ext xmlns:c16="http://schemas.microsoft.com/office/drawing/2014/chart" uri="{C3380CC4-5D6E-409C-BE32-E72D297353CC}">
                <c16:uniqueId val="{00000007-D00A-4A6D-9F64-6F348E38CAEC}"/>
              </c:ext>
            </c:extLst>
          </c:dPt>
          <c:dPt>
            <c:idx val="4"/>
            <c:bubble3D val="0"/>
            <c:spPr>
              <a:solidFill>
                <a:srgbClr val="008080"/>
              </a:solidFill>
            </c:spPr>
            <c:extLst>
              <c:ext xmlns:c16="http://schemas.microsoft.com/office/drawing/2014/chart" uri="{C3380CC4-5D6E-409C-BE32-E72D297353CC}">
                <c16:uniqueId val="{00000009-D00A-4A6D-9F64-6F348E38CAEC}"/>
              </c:ext>
            </c:extLst>
          </c:dPt>
          <c:dPt>
            <c:idx val="5"/>
            <c:bubble3D val="0"/>
            <c:spPr>
              <a:solidFill>
                <a:srgbClr val="0082BF"/>
              </a:solidFill>
            </c:spPr>
            <c:extLst>
              <c:ext xmlns:c16="http://schemas.microsoft.com/office/drawing/2014/chart" uri="{C3380CC4-5D6E-409C-BE32-E72D297353CC}">
                <c16:uniqueId val="{0000000B-D00A-4A6D-9F64-6F348E38CAEC}"/>
              </c:ext>
            </c:extLst>
          </c:dPt>
          <c:dPt>
            <c:idx val="6"/>
            <c:bubble3D val="0"/>
            <c:spPr>
              <a:solidFill>
                <a:srgbClr val="BD614C"/>
              </a:solidFill>
            </c:spPr>
            <c:extLst>
              <c:ext xmlns:c16="http://schemas.microsoft.com/office/drawing/2014/chart" uri="{C3380CC4-5D6E-409C-BE32-E72D297353CC}">
                <c16:uniqueId val="{0000000D-D00A-4A6D-9F64-6F348E38CAEC}"/>
              </c:ext>
            </c:extLst>
          </c:dPt>
          <c:dPt>
            <c:idx val="7"/>
            <c:bubble3D val="0"/>
            <c:spPr>
              <a:solidFill>
                <a:srgbClr val="DBDCDE"/>
              </a:solidFill>
            </c:spPr>
            <c:extLst>
              <c:ext xmlns:c16="http://schemas.microsoft.com/office/drawing/2014/chart" uri="{C3380CC4-5D6E-409C-BE32-E72D297353CC}">
                <c16:uniqueId val="{0000000F-D00A-4A6D-9F64-6F348E38CAEC}"/>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Publicis Groupe S.A.</c:v>
                </c:pt>
                <c:pt idx="1">
                  <c:v>TLC Marketing</c:v>
                </c:pt>
                <c:pt idx="2">
                  <c:v>TMS</c:v>
                </c:pt>
                <c:pt idx="3">
                  <c:v>Brillio</c:v>
                </c:pt>
                <c:pt idx="4">
                  <c:v>EPAM</c:v>
                </c:pt>
                <c:pt idx="5">
                  <c:v>Jellyfish Group</c:v>
                </c:pt>
                <c:pt idx="6">
                  <c:v>Narrative Bi</c:v>
                </c:pt>
                <c:pt idx="7">
                  <c:v>Others</c:v>
                </c:pt>
              </c:strCache>
            </c:strRef>
          </c:cat>
          <c:val>
            <c:numRef>
              <c:f>Sheet1!$B$2:$B$9</c:f>
              <c:numCache>
                <c:formatCode>General</c:formatCode>
                <c:ptCount val="8"/>
                <c:pt idx="0">
                  <c:v>0.48</c:v>
                </c:pt>
                <c:pt idx="1">
                  <c:v>0.14000000000000001</c:v>
                </c:pt>
                <c:pt idx="2">
                  <c:v>0.1</c:v>
                </c:pt>
                <c:pt idx="3">
                  <c:v>0.05</c:v>
                </c:pt>
                <c:pt idx="4">
                  <c:v>0.05</c:v>
                </c:pt>
                <c:pt idx="5">
                  <c:v>0.05</c:v>
                </c:pt>
                <c:pt idx="6">
                  <c:v>0.05</c:v>
                </c:pt>
                <c:pt idx="7">
                  <c:v>0.1</c:v>
                </c:pt>
              </c:numCache>
            </c:numRef>
          </c:val>
          <c:extLst>
            <c:ext xmlns:c16="http://schemas.microsoft.com/office/drawing/2014/chart" uri="{C3380CC4-5D6E-409C-BE32-E72D297353CC}">
              <c16:uniqueId val="{00000010-D00A-4A6D-9F64-6F348E38CAEC}"/>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CD8D-48F6-92A9-220032A5B0E4}"/>
              </c:ext>
            </c:extLst>
          </c:dPt>
          <c:dPt>
            <c:idx val="1"/>
            <c:bubble3D val="0"/>
            <c:spPr>
              <a:solidFill>
                <a:srgbClr val="9DDCFF"/>
              </a:solidFill>
            </c:spPr>
            <c:extLst>
              <c:ext xmlns:c16="http://schemas.microsoft.com/office/drawing/2014/chart" uri="{C3380CC4-5D6E-409C-BE32-E72D297353CC}">
                <c16:uniqueId val="{00000003-CD8D-48F6-92A9-220032A5B0E4}"/>
              </c:ext>
            </c:extLst>
          </c:dPt>
          <c:dPt>
            <c:idx val="2"/>
            <c:bubble3D val="0"/>
            <c:spPr>
              <a:solidFill>
                <a:srgbClr val="8AC0C0"/>
              </a:solidFill>
            </c:spPr>
            <c:extLst>
              <c:ext xmlns:c16="http://schemas.microsoft.com/office/drawing/2014/chart" uri="{C3380CC4-5D6E-409C-BE32-E72D297353CC}">
                <c16:uniqueId val="{00000005-CD8D-48F6-92A9-220032A5B0E4}"/>
              </c:ext>
            </c:extLst>
          </c:dPt>
          <c:dPt>
            <c:idx val="3"/>
            <c:bubble3D val="0"/>
            <c:spPr>
              <a:solidFill>
                <a:srgbClr val="A6A8AC"/>
              </a:solidFill>
            </c:spPr>
            <c:extLst>
              <c:ext xmlns:c16="http://schemas.microsoft.com/office/drawing/2014/chart" uri="{C3380CC4-5D6E-409C-BE32-E72D297353CC}">
                <c16:uniqueId val="{00000007-CD8D-48F6-92A9-220032A5B0E4}"/>
              </c:ext>
            </c:extLst>
          </c:dPt>
          <c:dPt>
            <c:idx val="4"/>
            <c:bubble3D val="0"/>
            <c:spPr>
              <a:solidFill>
                <a:srgbClr val="008080"/>
              </a:solidFill>
            </c:spPr>
            <c:extLst>
              <c:ext xmlns:c16="http://schemas.microsoft.com/office/drawing/2014/chart" uri="{C3380CC4-5D6E-409C-BE32-E72D297353CC}">
                <c16:uniqueId val="{00000009-CD8D-48F6-92A9-220032A5B0E4}"/>
              </c:ext>
            </c:extLst>
          </c:dPt>
          <c:dPt>
            <c:idx val="5"/>
            <c:bubble3D val="0"/>
            <c:spPr>
              <a:solidFill>
                <a:srgbClr val="0082BF"/>
              </a:solidFill>
            </c:spPr>
            <c:extLst>
              <c:ext xmlns:c16="http://schemas.microsoft.com/office/drawing/2014/chart" uri="{C3380CC4-5D6E-409C-BE32-E72D297353CC}">
                <c16:uniqueId val="{0000000B-CD8D-48F6-92A9-220032A5B0E4}"/>
              </c:ext>
            </c:extLst>
          </c:dPt>
          <c:dPt>
            <c:idx val="6"/>
            <c:bubble3D val="0"/>
            <c:spPr>
              <a:solidFill>
                <a:srgbClr val="BD614C"/>
              </a:solidFill>
            </c:spPr>
            <c:extLst>
              <c:ext xmlns:c16="http://schemas.microsoft.com/office/drawing/2014/chart" uri="{C3380CC4-5D6E-409C-BE32-E72D297353CC}">
                <c16:uniqueId val="{0000000D-CD8D-48F6-92A9-220032A5B0E4}"/>
              </c:ext>
            </c:extLst>
          </c:dPt>
          <c:dPt>
            <c:idx val="7"/>
            <c:bubble3D val="0"/>
            <c:spPr>
              <a:solidFill>
                <a:srgbClr val="DBDCDE"/>
              </a:solidFill>
            </c:spPr>
            <c:extLst>
              <c:ext xmlns:c16="http://schemas.microsoft.com/office/drawing/2014/chart" uri="{C3380CC4-5D6E-409C-BE32-E72D297353CC}">
                <c16:uniqueId val="{0000000F-CD8D-48F6-92A9-220032A5B0E4}"/>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We Are Social Ltd</c:v>
                </c:pt>
                <c:pt idx="1">
                  <c:v>Publicis Groupe S.A.</c:v>
                </c:pt>
                <c:pt idx="2">
                  <c:v>Evalueserve</c:v>
                </c:pt>
                <c:pt idx="3">
                  <c:v>indaHash</c:v>
                </c:pt>
                <c:pt idx="4">
                  <c:v>Accenture</c:v>
                </c:pt>
                <c:pt idx="5">
                  <c:v>Grupo SEIDOR</c:v>
                </c:pt>
                <c:pt idx="6">
                  <c:v>Knowledge Platform Pte Ltd</c:v>
                </c:pt>
                <c:pt idx="7">
                  <c:v>Others</c:v>
                </c:pt>
              </c:strCache>
            </c:strRef>
          </c:cat>
          <c:val>
            <c:numRef>
              <c:f>Sheet1!$B$2:$B$9</c:f>
              <c:numCache>
                <c:formatCode>General</c:formatCode>
                <c:ptCount val="8"/>
                <c:pt idx="0">
                  <c:v>0.32</c:v>
                </c:pt>
                <c:pt idx="1">
                  <c:v>0.21</c:v>
                </c:pt>
                <c:pt idx="2">
                  <c:v>0.16</c:v>
                </c:pt>
                <c:pt idx="3">
                  <c:v>0.11</c:v>
                </c:pt>
                <c:pt idx="4">
                  <c:v>0.05</c:v>
                </c:pt>
                <c:pt idx="5">
                  <c:v>0.05</c:v>
                </c:pt>
                <c:pt idx="6">
                  <c:v>0.05</c:v>
                </c:pt>
                <c:pt idx="7">
                  <c:v>0.05</c:v>
                </c:pt>
              </c:numCache>
            </c:numRef>
          </c:val>
          <c:extLst>
            <c:ext xmlns:c16="http://schemas.microsoft.com/office/drawing/2014/chart" uri="{C3380CC4-5D6E-409C-BE32-E72D297353CC}">
              <c16:uniqueId val="{00000010-CD8D-48F6-92A9-220032A5B0E4}"/>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BB30-49CF-B782-30B34EA78039}"/>
              </c:ext>
            </c:extLst>
          </c:dPt>
          <c:dPt>
            <c:idx val="1"/>
            <c:bubble3D val="0"/>
            <c:spPr>
              <a:solidFill>
                <a:srgbClr val="9DDCFF"/>
              </a:solidFill>
            </c:spPr>
            <c:extLst>
              <c:ext xmlns:c16="http://schemas.microsoft.com/office/drawing/2014/chart" uri="{C3380CC4-5D6E-409C-BE32-E72D297353CC}">
                <c16:uniqueId val="{00000003-BB30-49CF-B782-30B34EA78039}"/>
              </c:ext>
            </c:extLst>
          </c:dPt>
          <c:dPt>
            <c:idx val="2"/>
            <c:bubble3D val="0"/>
            <c:spPr>
              <a:solidFill>
                <a:srgbClr val="8AC0C0"/>
              </a:solidFill>
            </c:spPr>
            <c:extLst>
              <c:ext xmlns:c16="http://schemas.microsoft.com/office/drawing/2014/chart" uri="{C3380CC4-5D6E-409C-BE32-E72D297353CC}">
                <c16:uniqueId val="{00000005-BB30-49CF-B782-30B34EA78039}"/>
              </c:ext>
            </c:extLst>
          </c:dPt>
          <c:dPt>
            <c:idx val="3"/>
            <c:bubble3D val="0"/>
            <c:spPr>
              <a:solidFill>
                <a:srgbClr val="A6A8AC"/>
              </a:solidFill>
            </c:spPr>
            <c:extLst>
              <c:ext xmlns:c16="http://schemas.microsoft.com/office/drawing/2014/chart" uri="{C3380CC4-5D6E-409C-BE32-E72D297353CC}">
                <c16:uniqueId val="{00000007-BB30-49CF-B782-30B34EA78039}"/>
              </c:ext>
            </c:extLst>
          </c:dPt>
          <c:dPt>
            <c:idx val="4"/>
            <c:bubble3D val="0"/>
            <c:spPr>
              <a:solidFill>
                <a:srgbClr val="008080"/>
              </a:solidFill>
            </c:spPr>
            <c:extLst>
              <c:ext xmlns:c16="http://schemas.microsoft.com/office/drawing/2014/chart" uri="{C3380CC4-5D6E-409C-BE32-E72D297353CC}">
                <c16:uniqueId val="{00000009-BB30-49CF-B782-30B34EA78039}"/>
              </c:ext>
            </c:extLst>
          </c:dPt>
          <c:dPt>
            <c:idx val="5"/>
            <c:bubble3D val="0"/>
            <c:spPr>
              <a:solidFill>
                <a:srgbClr val="0082BF"/>
              </a:solidFill>
            </c:spPr>
            <c:extLst>
              <c:ext xmlns:c16="http://schemas.microsoft.com/office/drawing/2014/chart" uri="{C3380CC4-5D6E-409C-BE32-E72D297353CC}">
                <c16:uniqueId val="{0000000B-BB30-49CF-B782-30B34EA78039}"/>
              </c:ext>
            </c:extLst>
          </c:dPt>
          <c:dPt>
            <c:idx val="6"/>
            <c:bubble3D val="0"/>
            <c:spPr>
              <a:solidFill>
                <a:srgbClr val="BD614C"/>
              </a:solidFill>
            </c:spPr>
            <c:extLst>
              <c:ext xmlns:c16="http://schemas.microsoft.com/office/drawing/2014/chart" uri="{C3380CC4-5D6E-409C-BE32-E72D297353CC}">
                <c16:uniqueId val="{0000000D-BB30-49CF-B782-30B34EA78039}"/>
              </c:ext>
            </c:extLst>
          </c:dPt>
          <c:dPt>
            <c:idx val="7"/>
            <c:bubble3D val="0"/>
            <c:spPr>
              <a:solidFill>
                <a:srgbClr val="DBDCDE"/>
              </a:solidFill>
            </c:spPr>
            <c:extLst>
              <c:ext xmlns:c16="http://schemas.microsoft.com/office/drawing/2014/chart" uri="{C3380CC4-5D6E-409C-BE32-E72D297353CC}">
                <c16:uniqueId val="{0000000F-BB30-49CF-B782-30B34EA78039}"/>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Evalueserve</c:v>
                </c:pt>
                <c:pt idx="1">
                  <c:v>We Are Social Ltd</c:v>
                </c:pt>
                <c:pt idx="2">
                  <c:v>Capgemini</c:v>
                </c:pt>
                <c:pt idx="3">
                  <c:v>Cognizant</c:v>
                </c:pt>
                <c:pt idx="4">
                  <c:v>Ipsos SA</c:v>
                </c:pt>
                <c:pt idx="5">
                  <c:v>Kantar Group</c:v>
                </c:pt>
                <c:pt idx="6">
                  <c:v>Orquest</c:v>
                </c:pt>
                <c:pt idx="7">
                  <c:v>Others</c:v>
                </c:pt>
              </c:strCache>
            </c:strRef>
          </c:cat>
          <c:val>
            <c:numRef>
              <c:f>Sheet1!$B$2:$B$9</c:f>
              <c:numCache>
                <c:formatCode>General</c:formatCode>
                <c:ptCount val="8"/>
                <c:pt idx="0">
                  <c:v>0.37</c:v>
                </c:pt>
                <c:pt idx="1">
                  <c:v>0.16</c:v>
                </c:pt>
                <c:pt idx="2">
                  <c:v>0.11</c:v>
                </c:pt>
                <c:pt idx="3">
                  <c:v>0.05</c:v>
                </c:pt>
                <c:pt idx="4">
                  <c:v>0.05</c:v>
                </c:pt>
                <c:pt idx="5">
                  <c:v>0.05</c:v>
                </c:pt>
                <c:pt idx="6">
                  <c:v>0.05</c:v>
                </c:pt>
                <c:pt idx="7">
                  <c:v>0.16</c:v>
                </c:pt>
              </c:numCache>
            </c:numRef>
          </c:val>
          <c:extLst>
            <c:ext xmlns:c16="http://schemas.microsoft.com/office/drawing/2014/chart" uri="{C3380CC4-5D6E-409C-BE32-E72D297353CC}">
              <c16:uniqueId val="{00000010-BB30-49CF-B782-30B34EA78039}"/>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7EC3-4DD5-8971-728A47327365}"/>
              </c:ext>
            </c:extLst>
          </c:dPt>
          <c:dPt>
            <c:idx val="1"/>
            <c:bubble3D val="0"/>
            <c:spPr>
              <a:solidFill>
                <a:srgbClr val="9DDCFF"/>
              </a:solidFill>
            </c:spPr>
            <c:extLst>
              <c:ext xmlns:c16="http://schemas.microsoft.com/office/drawing/2014/chart" uri="{C3380CC4-5D6E-409C-BE32-E72D297353CC}">
                <c16:uniqueId val="{00000003-7EC3-4DD5-8971-728A47327365}"/>
              </c:ext>
            </c:extLst>
          </c:dPt>
          <c:dPt>
            <c:idx val="2"/>
            <c:bubble3D val="0"/>
            <c:spPr>
              <a:solidFill>
                <a:srgbClr val="8AC0C0"/>
              </a:solidFill>
            </c:spPr>
            <c:extLst>
              <c:ext xmlns:c16="http://schemas.microsoft.com/office/drawing/2014/chart" uri="{C3380CC4-5D6E-409C-BE32-E72D297353CC}">
                <c16:uniqueId val="{00000005-7EC3-4DD5-8971-728A47327365}"/>
              </c:ext>
            </c:extLst>
          </c:dPt>
          <c:dPt>
            <c:idx val="3"/>
            <c:bubble3D val="0"/>
            <c:spPr>
              <a:solidFill>
                <a:srgbClr val="A6A8AC"/>
              </a:solidFill>
            </c:spPr>
            <c:extLst>
              <c:ext xmlns:c16="http://schemas.microsoft.com/office/drawing/2014/chart" uri="{C3380CC4-5D6E-409C-BE32-E72D297353CC}">
                <c16:uniqueId val="{00000007-7EC3-4DD5-8971-728A47327365}"/>
              </c:ext>
            </c:extLst>
          </c:dPt>
          <c:dPt>
            <c:idx val="4"/>
            <c:bubble3D val="0"/>
            <c:spPr>
              <a:solidFill>
                <a:srgbClr val="008080"/>
              </a:solidFill>
            </c:spPr>
            <c:extLst>
              <c:ext xmlns:c16="http://schemas.microsoft.com/office/drawing/2014/chart" uri="{C3380CC4-5D6E-409C-BE32-E72D297353CC}">
                <c16:uniqueId val="{00000009-7EC3-4DD5-8971-728A47327365}"/>
              </c:ext>
            </c:extLst>
          </c:dPt>
          <c:dPt>
            <c:idx val="5"/>
            <c:bubble3D val="0"/>
            <c:spPr>
              <a:solidFill>
                <a:srgbClr val="0082BF"/>
              </a:solidFill>
            </c:spPr>
            <c:extLst>
              <c:ext xmlns:c16="http://schemas.microsoft.com/office/drawing/2014/chart" uri="{C3380CC4-5D6E-409C-BE32-E72D297353CC}">
                <c16:uniqueId val="{0000000B-7EC3-4DD5-8971-728A47327365}"/>
              </c:ext>
            </c:extLst>
          </c:dPt>
          <c:dPt>
            <c:idx val="6"/>
            <c:bubble3D val="0"/>
            <c:spPr>
              <a:solidFill>
                <a:srgbClr val="BD614C"/>
              </a:solidFill>
            </c:spPr>
            <c:extLst>
              <c:ext xmlns:c16="http://schemas.microsoft.com/office/drawing/2014/chart" uri="{C3380CC4-5D6E-409C-BE32-E72D297353CC}">
                <c16:uniqueId val="{0000000D-7EC3-4DD5-8971-728A47327365}"/>
              </c:ext>
            </c:extLst>
          </c:dPt>
          <c:dPt>
            <c:idx val="7"/>
            <c:bubble3D val="0"/>
            <c:spPr>
              <a:solidFill>
                <a:srgbClr val="DBDCDE"/>
              </a:solidFill>
            </c:spPr>
            <c:extLst>
              <c:ext xmlns:c16="http://schemas.microsoft.com/office/drawing/2014/chart" uri="{C3380CC4-5D6E-409C-BE32-E72D297353CC}">
                <c16:uniqueId val="{0000000F-7EC3-4DD5-8971-728A47327365}"/>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Sheet1!$A$2:$A$9</c:f>
              <c:strCache>
                <c:ptCount val="8"/>
                <c:pt idx="0">
                  <c:v>Akcelo</c:v>
                </c:pt>
                <c:pt idx="1">
                  <c:v>Aprio, LLP</c:v>
                </c:pt>
                <c:pt idx="2">
                  <c:v>Atos</c:v>
                </c:pt>
                <c:pt idx="3">
                  <c:v>Gigpro</c:v>
                </c:pt>
                <c:pt idx="4">
                  <c:v>Globant</c:v>
                </c:pt>
                <c:pt idx="5">
                  <c:v>IQor</c:v>
                </c:pt>
                <c:pt idx="6">
                  <c:v>Linqia</c:v>
                </c:pt>
                <c:pt idx="7">
                  <c:v>Others</c:v>
                </c:pt>
              </c:strCache>
            </c:strRef>
          </c:cat>
          <c:val>
            <c:numRef>
              <c:f>Sheet1!$B$2:$B$9</c:f>
              <c:numCache>
                <c:formatCode>General</c:formatCode>
                <c:ptCount val="8"/>
                <c:pt idx="0">
                  <c:v>7.0000000000000007E-2</c:v>
                </c:pt>
                <c:pt idx="1">
                  <c:v>7.0000000000000007E-2</c:v>
                </c:pt>
                <c:pt idx="2">
                  <c:v>7.0000000000000007E-2</c:v>
                </c:pt>
                <c:pt idx="3">
                  <c:v>7.0000000000000007E-2</c:v>
                </c:pt>
                <c:pt idx="4">
                  <c:v>7.0000000000000007E-2</c:v>
                </c:pt>
                <c:pt idx="5">
                  <c:v>7.0000000000000007E-2</c:v>
                </c:pt>
                <c:pt idx="6">
                  <c:v>7.0000000000000007E-2</c:v>
                </c:pt>
                <c:pt idx="7">
                  <c:v>0.53</c:v>
                </c:pt>
              </c:numCache>
            </c:numRef>
          </c:val>
          <c:extLst>
            <c:ext xmlns:c16="http://schemas.microsoft.com/office/drawing/2014/chart" uri="{C3380CC4-5D6E-409C-BE32-E72D297353CC}">
              <c16:uniqueId val="{00000010-7EC3-4DD5-8971-728A47327365}"/>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DD2A-4989-834B-D485CDC278E2}"/>
              </c:ext>
            </c:extLst>
          </c:dPt>
          <c:dPt>
            <c:idx val="1"/>
            <c:bubble3D val="0"/>
            <c:spPr>
              <a:solidFill>
                <a:srgbClr val="9DDCFF"/>
              </a:solidFill>
            </c:spPr>
            <c:extLst>
              <c:ext xmlns:c16="http://schemas.microsoft.com/office/drawing/2014/chart" uri="{C3380CC4-5D6E-409C-BE32-E72D297353CC}">
                <c16:uniqueId val="{00000003-DD2A-4989-834B-D485CDC278E2}"/>
              </c:ext>
            </c:extLst>
          </c:dPt>
          <c:dPt>
            <c:idx val="2"/>
            <c:bubble3D val="0"/>
            <c:spPr>
              <a:solidFill>
                <a:srgbClr val="8AC0C0"/>
              </a:solidFill>
            </c:spPr>
            <c:extLst>
              <c:ext xmlns:c16="http://schemas.microsoft.com/office/drawing/2014/chart" uri="{C3380CC4-5D6E-409C-BE32-E72D297353CC}">
                <c16:uniqueId val="{00000005-DD2A-4989-834B-D485CDC278E2}"/>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Sheet1!$A$2:$A$4</c:f>
              <c:strCache>
                <c:ptCount val="3"/>
                <c:pt idx="0">
                  <c:v>Capgemini</c:v>
                </c:pt>
                <c:pt idx="1">
                  <c:v>TMS</c:v>
                </c:pt>
                <c:pt idx="2">
                  <c:v>Umain AB</c:v>
                </c:pt>
              </c:strCache>
            </c:strRef>
          </c:cat>
          <c:val>
            <c:numRef>
              <c:f>Sheet1!$B$2:$B$4</c:f>
              <c:numCache>
                <c:formatCode>General</c:formatCode>
                <c:ptCount val="3"/>
                <c:pt idx="0">
                  <c:v>0.87</c:v>
                </c:pt>
                <c:pt idx="1">
                  <c:v>7.0000000000000007E-2</c:v>
                </c:pt>
                <c:pt idx="2">
                  <c:v>7.0000000000000007E-2</c:v>
                </c:pt>
              </c:numCache>
            </c:numRef>
          </c:val>
          <c:extLst>
            <c:ext xmlns:c16="http://schemas.microsoft.com/office/drawing/2014/chart" uri="{C3380CC4-5D6E-409C-BE32-E72D297353CC}">
              <c16:uniqueId val="{00000006-DD2A-4989-834B-D485CDC278E2}"/>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C7A8-4EFE-9DBE-227631884172}"/>
              </c:ext>
            </c:extLst>
          </c:dPt>
          <c:dPt>
            <c:idx val="1"/>
            <c:bubble3D val="0"/>
            <c:spPr>
              <a:solidFill>
                <a:srgbClr val="9DDCFF"/>
              </a:solidFill>
            </c:spPr>
            <c:extLst>
              <c:ext xmlns:c16="http://schemas.microsoft.com/office/drawing/2014/chart" uri="{C3380CC4-5D6E-409C-BE32-E72D297353CC}">
                <c16:uniqueId val="{00000003-C7A8-4EFE-9DBE-227631884172}"/>
              </c:ext>
            </c:extLst>
          </c:dPt>
          <c:dPt>
            <c:idx val="2"/>
            <c:bubble3D val="0"/>
            <c:spPr>
              <a:solidFill>
                <a:srgbClr val="8AC0C0"/>
              </a:solidFill>
            </c:spPr>
            <c:extLst>
              <c:ext xmlns:c16="http://schemas.microsoft.com/office/drawing/2014/chart" uri="{C3380CC4-5D6E-409C-BE32-E72D297353CC}">
                <c16:uniqueId val="{00000005-C7A8-4EFE-9DBE-227631884172}"/>
              </c:ext>
            </c:extLst>
          </c:dPt>
          <c:dPt>
            <c:idx val="3"/>
            <c:bubble3D val="0"/>
            <c:spPr>
              <a:solidFill>
                <a:srgbClr val="A6A8AC"/>
              </a:solidFill>
            </c:spPr>
            <c:extLst>
              <c:ext xmlns:c16="http://schemas.microsoft.com/office/drawing/2014/chart" uri="{C3380CC4-5D6E-409C-BE32-E72D297353CC}">
                <c16:uniqueId val="{00000007-C7A8-4EFE-9DBE-227631884172}"/>
              </c:ext>
            </c:extLst>
          </c:dPt>
          <c:dPt>
            <c:idx val="4"/>
            <c:bubble3D val="0"/>
            <c:spPr>
              <a:solidFill>
                <a:srgbClr val="008080"/>
              </a:solidFill>
            </c:spPr>
            <c:extLst>
              <c:ext xmlns:c16="http://schemas.microsoft.com/office/drawing/2014/chart" uri="{C3380CC4-5D6E-409C-BE32-E72D297353CC}">
                <c16:uniqueId val="{00000009-C7A8-4EFE-9DBE-227631884172}"/>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Sheet1!$A$2:$A$6</c:f>
              <c:strCache>
                <c:ptCount val="5"/>
                <c:pt idx="0">
                  <c:v>Cognizant</c:v>
                </c:pt>
                <c:pt idx="1">
                  <c:v>Accenture</c:v>
                </c:pt>
                <c:pt idx="2">
                  <c:v>Capgemini</c:v>
                </c:pt>
                <c:pt idx="3">
                  <c:v>Supply Chain Partner</c:v>
                </c:pt>
                <c:pt idx="4">
                  <c:v>TCS</c:v>
                </c:pt>
              </c:strCache>
            </c:strRef>
          </c:cat>
          <c:val>
            <c:numRef>
              <c:f>Sheet1!$B$2:$B$6</c:f>
              <c:numCache>
                <c:formatCode>General</c:formatCode>
                <c:ptCount val="5"/>
                <c:pt idx="0">
                  <c:v>0.67</c:v>
                </c:pt>
                <c:pt idx="1">
                  <c:v>0.08</c:v>
                </c:pt>
                <c:pt idx="2">
                  <c:v>0.08</c:v>
                </c:pt>
                <c:pt idx="3">
                  <c:v>0.08</c:v>
                </c:pt>
                <c:pt idx="4">
                  <c:v>0.08</c:v>
                </c:pt>
              </c:numCache>
            </c:numRef>
          </c:val>
          <c:extLst>
            <c:ext xmlns:c16="http://schemas.microsoft.com/office/drawing/2014/chart" uri="{C3380CC4-5D6E-409C-BE32-E72D297353CC}">
              <c16:uniqueId val="{0000000A-C7A8-4EFE-9DBE-227631884172}"/>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ED8E-4A7F-B85C-DB6B1A2706A2}"/>
              </c:ext>
            </c:extLst>
          </c:dPt>
          <c:dPt>
            <c:idx val="1"/>
            <c:bubble3D val="0"/>
            <c:spPr>
              <a:solidFill>
                <a:srgbClr val="9DDCFF"/>
              </a:solidFill>
            </c:spPr>
            <c:extLst>
              <c:ext xmlns:c16="http://schemas.microsoft.com/office/drawing/2014/chart" uri="{C3380CC4-5D6E-409C-BE32-E72D297353CC}">
                <c16:uniqueId val="{00000003-ED8E-4A7F-B85C-DB6B1A2706A2}"/>
              </c:ext>
            </c:extLst>
          </c:dPt>
          <c:dPt>
            <c:idx val="2"/>
            <c:bubble3D val="0"/>
            <c:spPr>
              <a:solidFill>
                <a:srgbClr val="8AC0C0"/>
              </a:solidFill>
            </c:spPr>
            <c:extLst>
              <c:ext xmlns:c16="http://schemas.microsoft.com/office/drawing/2014/chart" uri="{C3380CC4-5D6E-409C-BE32-E72D297353CC}">
                <c16:uniqueId val="{00000005-ED8E-4A7F-B85C-DB6B1A2706A2}"/>
              </c:ext>
            </c:extLst>
          </c:dPt>
          <c:dPt>
            <c:idx val="3"/>
            <c:bubble3D val="0"/>
            <c:spPr>
              <a:solidFill>
                <a:srgbClr val="A6A8AC"/>
              </a:solidFill>
            </c:spPr>
            <c:extLst>
              <c:ext xmlns:c16="http://schemas.microsoft.com/office/drawing/2014/chart" uri="{C3380CC4-5D6E-409C-BE32-E72D297353CC}">
                <c16:uniqueId val="{00000007-ED8E-4A7F-B85C-DB6B1A2706A2}"/>
              </c:ext>
            </c:extLst>
          </c:dPt>
          <c:dPt>
            <c:idx val="4"/>
            <c:bubble3D val="0"/>
            <c:spPr>
              <a:solidFill>
                <a:srgbClr val="008080"/>
              </a:solidFill>
            </c:spPr>
            <c:extLst>
              <c:ext xmlns:c16="http://schemas.microsoft.com/office/drawing/2014/chart" uri="{C3380CC4-5D6E-409C-BE32-E72D297353CC}">
                <c16:uniqueId val="{00000009-ED8E-4A7F-B85C-DB6B1A2706A2}"/>
              </c:ext>
            </c:extLst>
          </c:dPt>
          <c:dPt>
            <c:idx val="5"/>
            <c:bubble3D val="0"/>
            <c:spPr>
              <a:solidFill>
                <a:srgbClr val="0082BF"/>
              </a:solidFill>
            </c:spPr>
            <c:extLst>
              <c:ext xmlns:c16="http://schemas.microsoft.com/office/drawing/2014/chart" uri="{C3380CC4-5D6E-409C-BE32-E72D297353CC}">
                <c16:uniqueId val="{0000000B-ED8E-4A7F-B85C-DB6B1A2706A2}"/>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Sheet1!$A$2:$A$7</c:f>
              <c:strCache>
                <c:ptCount val="6"/>
                <c:pt idx="0">
                  <c:v>Evalueserve</c:v>
                </c:pt>
                <c:pt idx="1">
                  <c:v>IBM</c:v>
                </c:pt>
                <c:pt idx="2">
                  <c:v>Miroma Group</c:v>
                </c:pt>
                <c:pt idx="3">
                  <c:v>Accenture</c:v>
                </c:pt>
                <c:pt idx="4">
                  <c:v>SentiOne</c:v>
                </c:pt>
                <c:pt idx="5">
                  <c:v>Tiger Analytics</c:v>
                </c:pt>
              </c:strCache>
            </c:strRef>
          </c:cat>
          <c:val>
            <c:numRef>
              <c:f>Sheet1!$B$2:$B$7</c:f>
              <c:numCache>
                <c:formatCode>General</c:formatCode>
                <c:ptCount val="6"/>
                <c:pt idx="0">
                  <c:v>0.3</c:v>
                </c:pt>
                <c:pt idx="1">
                  <c:v>0.2</c:v>
                </c:pt>
                <c:pt idx="2">
                  <c:v>0.2</c:v>
                </c:pt>
                <c:pt idx="3">
                  <c:v>0.1</c:v>
                </c:pt>
                <c:pt idx="4">
                  <c:v>0.1</c:v>
                </c:pt>
                <c:pt idx="5">
                  <c:v>0.1</c:v>
                </c:pt>
              </c:numCache>
            </c:numRef>
          </c:val>
          <c:extLst>
            <c:ext xmlns:c16="http://schemas.microsoft.com/office/drawing/2014/chart" uri="{C3380CC4-5D6E-409C-BE32-E72D297353CC}">
              <c16:uniqueId val="{0000000C-ED8E-4A7F-B85C-DB6B1A2706A2}"/>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9BC3-47EB-AC35-E7B5E23D3AD8}"/>
              </c:ext>
            </c:extLst>
          </c:dPt>
          <c:dPt>
            <c:idx val="1"/>
            <c:bubble3D val="0"/>
            <c:spPr>
              <a:solidFill>
                <a:srgbClr val="9DDCFF"/>
              </a:solidFill>
            </c:spPr>
            <c:extLst>
              <c:ext xmlns:c16="http://schemas.microsoft.com/office/drawing/2014/chart" uri="{C3380CC4-5D6E-409C-BE32-E72D297353CC}">
                <c16:uniqueId val="{00000003-9BC3-47EB-AC35-E7B5E23D3AD8}"/>
              </c:ext>
            </c:extLst>
          </c:dPt>
          <c:dPt>
            <c:idx val="2"/>
            <c:bubble3D val="0"/>
            <c:spPr>
              <a:solidFill>
                <a:srgbClr val="8AC0C0"/>
              </a:solidFill>
            </c:spPr>
            <c:extLst>
              <c:ext xmlns:c16="http://schemas.microsoft.com/office/drawing/2014/chart" uri="{C3380CC4-5D6E-409C-BE32-E72D297353CC}">
                <c16:uniqueId val="{00000005-9BC3-47EB-AC35-E7B5E23D3AD8}"/>
              </c:ext>
            </c:extLst>
          </c:dPt>
          <c:dPt>
            <c:idx val="3"/>
            <c:bubble3D val="0"/>
            <c:spPr>
              <a:solidFill>
                <a:srgbClr val="A6A8AC"/>
              </a:solidFill>
            </c:spPr>
            <c:extLst>
              <c:ext xmlns:c16="http://schemas.microsoft.com/office/drawing/2014/chart" uri="{C3380CC4-5D6E-409C-BE32-E72D297353CC}">
                <c16:uniqueId val="{00000007-9BC3-47EB-AC35-E7B5E23D3AD8}"/>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Sheet1!$A$2:$A$5</c:f>
              <c:strCache>
                <c:ptCount val="4"/>
                <c:pt idx="0">
                  <c:v>Capgemini</c:v>
                </c:pt>
                <c:pt idx="1">
                  <c:v>Evalueserve</c:v>
                </c:pt>
                <c:pt idx="2">
                  <c:v>Cognizant</c:v>
                </c:pt>
                <c:pt idx="3">
                  <c:v>Virtusa Corporation</c:v>
                </c:pt>
              </c:strCache>
            </c:strRef>
          </c:cat>
          <c:val>
            <c:numRef>
              <c:f>Sheet1!$B$2:$B$5</c:f>
              <c:numCache>
                <c:formatCode>General</c:formatCode>
                <c:ptCount val="4"/>
                <c:pt idx="0">
                  <c:v>0.56000000000000005</c:v>
                </c:pt>
                <c:pt idx="1">
                  <c:v>0.22</c:v>
                </c:pt>
                <c:pt idx="2">
                  <c:v>0.11</c:v>
                </c:pt>
                <c:pt idx="3">
                  <c:v>0.11</c:v>
                </c:pt>
              </c:numCache>
            </c:numRef>
          </c:val>
          <c:extLst>
            <c:ext xmlns:c16="http://schemas.microsoft.com/office/drawing/2014/chart" uri="{C3380CC4-5D6E-409C-BE32-E72D297353CC}">
              <c16:uniqueId val="{00000008-9BC3-47EB-AC35-E7B5E23D3AD8}"/>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C8DC-4C72-9640-128118D40A19}"/>
              </c:ext>
            </c:extLst>
          </c:dPt>
          <c:dPt>
            <c:idx val="1"/>
            <c:bubble3D val="0"/>
            <c:spPr>
              <a:solidFill>
                <a:srgbClr val="9DDCFF"/>
              </a:solidFill>
            </c:spPr>
            <c:extLst>
              <c:ext xmlns:c16="http://schemas.microsoft.com/office/drawing/2014/chart" uri="{C3380CC4-5D6E-409C-BE32-E72D297353CC}">
                <c16:uniqueId val="{00000003-C8DC-4C72-9640-128118D40A19}"/>
              </c:ext>
            </c:extLst>
          </c:dPt>
          <c:dPt>
            <c:idx val="2"/>
            <c:bubble3D val="0"/>
            <c:spPr>
              <a:solidFill>
                <a:srgbClr val="8AC0C0"/>
              </a:solidFill>
            </c:spPr>
            <c:extLst>
              <c:ext xmlns:c16="http://schemas.microsoft.com/office/drawing/2014/chart" uri="{C3380CC4-5D6E-409C-BE32-E72D297353CC}">
                <c16:uniqueId val="{00000005-C8DC-4C72-9640-128118D40A19}"/>
              </c:ext>
            </c:extLst>
          </c:dPt>
          <c:dPt>
            <c:idx val="3"/>
            <c:bubble3D val="0"/>
            <c:spPr>
              <a:solidFill>
                <a:srgbClr val="A6A8AC"/>
              </a:solidFill>
            </c:spPr>
            <c:extLst>
              <c:ext xmlns:c16="http://schemas.microsoft.com/office/drawing/2014/chart" uri="{C3380CC4-5D6E-409C-BE32-E72D297353CC}">
                <c16:uniqueId val="{00000007-C8DC-4C72-9640-128118D40A19}"/>
              </c:ext>
            </c:extLst>
          </c:dPt>
          <c:dPt>
            <c:idx val="4"/>
            <c:bubble3D val="0"/>
            <c:spPr>
              <a:solidFill>
                <a:srgbClr val="008080"/>
              </a:solidFill>
            </c:spPr>
            <c:extLst>
              <c:ext xmlns:c16="http://schemas.microsoft.com/office/drawing/2014/chart" uri="{C3380CC4-5D6E-409C-BE32-E72D297353CC}">
                <c16:uniqueId val="{00000009-C8DC-4C72-9640-128118D40A19}"/>
              </c:ext>
            </c:extLst>
          </c:dPt>
          <c:dPt>
            <c:idx val="5"/>
            <c:bubble3D val="0"/>
            <c:spPr>
              <a:solidFill>
                <a:srgbClr val="0082BF"/>
              </a:solidFill>
            </c:spPr>
            <c:extLst>
              <c:ext xmlns:c16="http://schemas.microsoft.com/office/drawing/2014/chart" uri="{C3380CC4-5D6E-409C-BE32-E72D297353CC}">
                <c16:uniqueId val="{0000000B-C8DC-4C72-9640-128118D40A19}"/>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Sheet1!$A$2:$A$7</c:f>
              <c:strCache>
                <c:ptCount val="6"/>
                <c:pt idx="0">
                  <c:v>Cognizant</c:v>
                </c:pt>
                <c:pt idx="1">
                  <c:v>Evalueserve</c:v>
                </c:pt>
                <c:pt idx="2">
                  <c:v>Atos</c:v>
                </c:pt>
                <c:pt idx="3">
                  <c:v>Capgemini</c:v>
                </c:pt>
                <c:pt idx="4">
                  <c:v>KIO NETWORKS</c:v>
                </c:pt>
                <c:pt idx="5">
                  <c:v>SONDA</c:v>
                </c:pt>
              </c:strCache>
            </c:strRef>
          </c:cat>
          <c:val>
            <c:numRef>
              <c:f>Sheet1!$B$2:$B$7</c:f>
              <c:numCache>
                <c:formatCode>General</c:formatCode>
                <c:ptCount val="6"/>
                <c:pt idx="0">
                  <c:v>0.33</c:v>
                </c:pt>
                <c:pt idx="1">
                  <c:v>0.22</c:v>
                </c:pt>
                <c:pt idx="2">
                  <c:v>0.11</c:v>
                </c:pt>
                <c:pt idx="3">
                  <c:v>0.11</c:v>
                </c:pt>
                <c:pt idx="4">
                  <c:v>0.11</c:v>
                </c:pt>
                <c:pt idx="5">
                  <c:v>0.11</c:v>
                </c:pt>
              </c:numCache>
            </c:numRef>
          </c:val>
          <c:extLst>
            <c:ext xmlns:c16="http://schemas.microsoft.com/office/drawing/2014/chart" uri="{C3380CC4-5D6E-409C-BE32-E72D297353CC}">
              <c16:uniqueId val="{0000000C-C8DC-4C72-9640-128118D40A19}"/>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5325</c:v>
                </c:pt>
                <c:pt idx="1">
                  <c:v>4605</c:v>
                </c:pt>
                <c:pt idx="2">
                  <c:v>4328</c:v>
                </c:pt>
                <c:pt idx="3">
                  <c:v>3784</c:v>
                </c:pt>
                <c:pt idx="4">
                  <c:v>3948</c:v>
                </c:pt>
                <c:pt idx="5">
                  <c:v>3431</c:v>
                </c:pt>
              </c:numCache>
            </c:numRef>
          </c:val>
          <c:extLst>
            <c:ext xmlns:c16="http://schemas.microsoft.com/office/drawing/2014/chart" uri="{C3380CC4-5D6E-409C-BE32-E72D297353CC}">
              <c16:uniqueId val="{00000000-44CE-4B6D-AB38-44580A501F0A}"/>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2736-457E-93C1-F97E8474F3FF}"/>
              </c:ext>
            </c:extLst>
          </c:dPt>
          <c:dPt>
            <c:idx val="1"/>
            <c:bubble3D val="0"/>
            <c:spPr>
              <a:solidFill>
                <a:srgbClr val="9DDCFF"/>
              </a:solidFill>
            </c:spPr>
            <c:extLst>
              <c:ext xmlns:c16="http://schemas.microsoft.com/office/drawing/2014/chart" uri="{C3380CC4-5D6E-409C-BE32-E72D297353CC}">
                <c16:uniqueId val="{00000003-2736-457E-93C1-F97E8474F3FF}"/>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Evalueserve</c:v>
                </c:pt>
                <c:pt idx="1">
                  <c:v>Genpact</c:v>
                </c:pt>
              </c:strCache>
            </c:strRef>
          </c:cat>
          <c:val>
            <c:numRef>
              <c:f>Sheet1!$B$2:$B$3</c:f>
              <c:numCache>
                <c:formatCode>General</c:formatCode>
                <c:ptCount val="2"/>
                <c:pt idx="0">
                  <c:v>0.88</c:v>
                </c:pt>
                <c:pt idx="1">
                  <c:v>0.12</c:v>
                </c:pt>
              </c:numCache>
            </c:numRef>
          </c:val>
          <c:extLst>
            <c:ext xmlns:c16="http://schemas.microsoft.com/office/drawing/2014/chart" uri="{C3380CC4-5D6E-409C-BE32-E72D297353CC}">
              <c16:uniqueId val="{00000004-2736-457E-93C1-F97E8474F3FF}"/>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F5A8-4918-9499-D6FAC8EDA402}"/>
              </c:ext>
            </c:extLst>
          </c:dPt>
          <c:dPt>
            <c:idx val="1"/>
            <c:bubble3D val="0"/>
            <c:spPr>
              <a:solidFill>
                <a:srgbClr val="9DDCFF"/>
              </a:solidFill>
            </c:spPr>
            <c:extLst>
              <c:ext xmlns:c16="http://schemas.microsoft.com/office/drawing/2014/chart" uri="{C3380CC4-5D6E-409C-BE32-E72D297353CC}">
                <c16:uniqueId val="{00000003-F5A8-4918-9499-D6FAC8EDA402}"/>
              </c:ext>
            </c:extLst>
          </c:dPt>
          <c:dPt>
            <c:idx val="2"/>
            <c:bubble3D val="0"/>
            <c:spPr>
              <a:solidFill>
                <a:srgbClr val="8AC0C0"/>
              </a:solidFill>
            </c:spPr>
            <c:extLst>
              <c:ext xmlns:c16="http://schemas.microsoft.com/office/drawing/2014/chart" uri="{C3380CC4-5D6E-409C-BE32-E72D297353CC}">
                <c16:uniqueId val="{00000005-F5A8-4918-9499-D6FAC8EDA402}"/>
              </c:ext>
            </c:extLst>
          </c:dPt>
          <c:dPt>
            <c:idx val="3"/>
            <c:bubble3D val="0"/>
            <c:spPr>
              <a:solidFill>
                <a:srgbClr val="A6A8AC"/>
              </a:solidFill>
            </c:spPr>
            <c:extLst>
              <c:ext xmlns:c16="http://schemas.microsoft.com/office/drawing/2014/chart" uri="{C3380CC4-5D6E-409C-BE32-E72D297353CC}">
                <c16:uniqueId val="{00000007-F5A8-4918-9499-D6FAC8EDA402}"/>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Sheet1!$A$2:$A$5</c:f>
              <c:strCache>
                <c:ptCount val="4"/>
                <c:pt idx="0">
                  <c:v>The Interpublic Group of Companies, Inc.</c:v>
                </c:pt>
                <c:pt idx="1">
                  <c:v>APCO Worldwide LLC</c:v>
                </c:pt>
                <c:pt idx="2">
                  <c:v>King Digital Entertainment</c:v>
                </c:pt>
                <c:pt idx="3">
                  <c:v>Trendsetera</c:v>
                </c:pt>
              </c:strCache>
            </c:strRef>
          </c:cat>
          <c:val>
            <c:numRef>
              <c:f>Sheet1!$B$2:$B$5</c:f>
              <c:numCache>
                <c:formatCode>General</c:formatCode>
                <c:ptCount val="4"/>
                <c:pt idx="0">
                  <c:v>0.4</c:v>
                </c:pt>
                <c:pt idx="1">
                  <c:v>0.2</c:v>
                </c:pt>
                <c:pt idx="2">
                  <c:v>0.2</c:v>
                </c:pt>
                <c:pt idx="3">
                  <c:v>0.2</c:v>
                </c:pt>
              </c:numCache>
            </c:numRef>
          </c:val>
          <c:extLst>
            <c:ext xmlns:c16="http://schemas.microsoft.com/office/drawing/2014/chart" uri="{C3380CC4-5D6E-409C-BE32-E72D297353CC}">
              <c16:uniqueId val="{00000008-F5A8-4918-9499-D6FAC8EDA402}"/>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314</c:v>
                </c:pt>
                <c:pt idx="1">
                  <c:v>327</c:v>
                </c:pt>
                <c:pt idx="2">
                  <c:v>288</c:v>
                </c:pt>
                <c:pt idx="3">
                  <c:v>266</c:v>
                </c:pt>
                <c:pt idx="4">
                  <c:v>292</c:v>
                </c:pt>
                <c:pt idx="5">
                  <c:v>283</c:v>
                </c:pt>
              </c:numCache>
            </c:numRef>
          </c:val>
          <c:extLst>
            <c:ext xmlns:c16="http://schemas.microsoft.com/office/drawing/2014/chart" uri="{C3380CC4-5D6E-409C-BE32-E72D297353CC}">
              <c16:uniqueId val="{00000000-D933-4FFA-B310-192242045E6A}"/>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325</c:v>
                </c:pt>
                <c:pt idx="1">
                  <c:v>306</c:v>
                </c:pt>
                <c:pt idx="2">
                  <c:v>354</c:v>
                </c:pt>
                <c:pt idx="3">
                  <c:v>270</c:v>
                </c:pt>
                <c:pt idx="4">
                  <c:v>314</c:v>
                </c:pt>
                <c:pt idx="5">
                  <c:v>269</c:v>
                </c:pt>
              </c:numCache>
            </c:numRef>
          </c:val>
          <c:extLst>
            <c:ext xmlns:c16="http://schemas.microsoft.com/office/drawing/2014/chart" uri="{C3380CC4-5D6E-409C-BE32-E72D297353CC}">
              <c16:uniqueId val="{00000000-F83F-4925-86CE-5CE0FE21BF35}"/>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205</c:v>
                </c:pt>
                <c:pt idx="1">
                  <c:v>200</c:v>
                </c:pt>
                <c:pt idx="2">
                  <c:v>190</c:v>
                </c:pt>
                <c:pt idx="3">
                  <c:v>155</c:v>
                </c:pt>
                <c:pt idx="4">
                  <c:v>172</c:v>
                </c:pt>
                <c:pt idx="5">
                  <c:v>161</c:v>
                </c:pt>
              </c:numCache>
            </c:numRef>
          </c:val>
          <c:extLst>
            <c:ext xmlns:c16="http://schemas.microsoft.com/office/drawing/2014/chart" uri="{C3380CC4-5D6E-409C-BE32-E72D297353CC}">
              <c16:uniqueId val="{00000000-32F5-460F-BC40-E07269EAF2C7}"/>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274</c:v>
                </c:pt>
                <c:pt idx="1">
                  <c:v>184</c:v>
                </c:pt>
                <c:pt idx="2">
                  <c:v>129</c:v>
                </c:pt>
                <c:pt idx="3">
                  <c:v>113</c:v>
                </c:pt>
                <c:pt idx="4">
                  <c:v>127</c:v>
                </c:pt>
                <c:pt idx="5">
                  <c:v>94</c:v>
                </c:pt>
              </c:numCache>
            </c:numRef>
          </c:val>
          <c:extLst>
            <c:ext xmlns:c16="http://schemas.microsoft.com/office/drawing/2014/chart" uri="{C3380CC4-5D6E-409C-BE32-E72D297353CC}">
              <c16:uniqueId val="{00000000-9055-473F-A6B1-E632A962E838}"/>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150</c:v>
                </c:pt>
                <c:pt idx="1">
                  <c:v>163</c:v>
                </c:pt>
                <c:pt idx="2">
                  <c:v>100</c:v>
                </c:pt>
                <c:pt idx="3">
                  <c:v>168</c:v>
                </c:pt>
                <c:pt idx="4">
                  <c:v>141</c:v>
                </c:pt>
                <c:pt idx="5">
                  <c:v>96</c:v>
                </c:pt>
              </c:numCache>
            </c:numRef>
          </c:val>
          <c:extLst>
            <c:ext xmlns:c16="http://schemas.microsoft.com/office/drawing/2014/chart" uri="{C3380CC4-5D6E-409C-BE32-E72D297353CC}">
              <c16:uniqueId val="{00000000-1813-49A0-B0E4-2372C0E6003B}"/>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3FCA3-7CA6-4440-8C57-E91ADCE33D5B}" type="datetimeFigureOut">
              <a:rPr lang="en-IN" smtClean="0"/>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6987C-A26B-4B34-8162-4C39B918832B}" type="slidenum">
              <a:rPr lang="en-IN" smtClean="0"/>
              <a:t>‹#›</a:t>
            </a:fld>
            <a:endParaRPr lang="en-IN"/>
          </a:p>
        </p:txBody>
      </p:sp>
    </p:spTree>
    <p:extLst>
      <p:ext uri="{BB962C8B-B14F-4D97-AF65-F5344CB8AC3E}">
        <p14:creationId xmlns:p14="http://schemas.microsoft.com/office/powerpoint/2010/main" val="217356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witter.com/draupplatform" TargetMode="External"/><Relationship Id="rId7" Type="http://schemas.openxmlformats.org/officeDocument/2006/relationships/hyperlink" Target="https://www.linkedin.com/company/draupplatform/" TargetMode="External"/><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facebook.com/DraupPlatform/" TargetMode="External"/><Relationship Id="rId4" Type="http://schemas.openxmlformats.org/officeDocument/2006/relationships/image" Target="../media/image4.png"/><Relationship Id="rId9"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GB">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64FE6A2-F2BC-417D-8520-7091C289CAA8}" type="slidenum">
              <a:rPr lang="en-GB" smtClean="0">
                <a:solidFill>
                  <a:prstClr val="black">
                    <a:tint val="75000"/>
                  </a:prstClr>
                </a:solidFill>
              </a:rPr>
              <a:pPr/>
              <a:t>‹#›</a:t>
            </a:fld>
            <a:endParaRPr lang="en-GB">
              <a:solidFill>
                <a:prstClr val="black">
                  <a:tint val="75000"/>
                </a:prstClr>
              </a:solidFill>
            </a:endParaRPr>
          </a:p>
        </p:txBody>
      </p:sp>
      <p:pic>
        <p:nvPicPr>
          <p:cNvPr id="8" name="Picture 7" descr="A close up of a map&#10;&#10;Description automatically generated">
            <a:extLst>
              <a:ext uri="{FF2B5EF4-FFF2-40B4-BE49-F238E27FC236}">
                <a16:creationId xmlns:a16="http://schemas.microsoft.com/office/drawing/2014/main" id="{EBFDFE27-C49B-46E9-8015-6AA39BD720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25" y="16625"/>
            <a:ext cx="12192000" cy="6858000"/>
          </a:xfrm>
          <a:prstGeom prst="rect">
            <a:avLst/>
          </a:prstGeom>
        </p:spPr>
      </p:pic>
    </p:spTree>
    <p:extLst>
      <p:ext uri="{BB962C8B-B14F-4D97-AF65-F5344CB8AC3E}">
        <p14:creationId xmlns:p14="http://schemas.microsoft.com/office/powerpoint/2010/main" val="5165698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69F52-3026-8345-8A71-18163021C1A5}"/>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
        <p:nvSpPr>
          <p:cNvPr id="4" name="TextBox 3">
            <a:extLst>
              <a:ext uri="{FF2B5EF4-FFF2-40B4-BE49-F238E27FC236}">
                <a16:creationId xmlns:a16="http://schemas.microsoft.com/office/drawing/2014/main" id="{C7841455-A698-D842-A805-63F09E1CC966}"/>
              </a:ext>
            </a:extLst>
          </p:cNvPr>
          <p:cNvSpPr txBox="1"/>
          <p:nvPr userDrawn="1"/>
        </p:nvSpPr>
        <p:spPr>
          <a:xfrm>
            <a:off x="1233714" y="242388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60107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D7483-1B31-4EF1-BDF7-A296F07CB3AB}"/>
              </a:ext>
            </a:extLst>
          </p:cNvPr>
          <p:cNvSpPr>
            <a:spLocks noGrp="1"/>
          </p:cNvSpPr>
          <p:nvPr>
            <p:ph type="title"/>
          </p:nvPr>
        </p:nvSpPr>
        <p:spPr>
          <a:xfrm>
            <a:off x="463296" y="0"/>
            <a:ext cx="9631680" cy="806824"/>
          </a:xfrm>
          <a:prstGeom prst="rect">
            <a:avLst/>
          </a:prstGeom>
        </p:spPr>
        <p:txBody>
          <a:bodyPr anchor="ctr" anchorCtr="0">
            <a:normAutofit/>
          </a:bodyPr>
          <a:lstStyle>
            <a:lvl1pPr>
              <a:defRPr sz="2000" b="1">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r>
              <a:rPr lang="en-US"/>
              <a:t>Click to edit Master title style</a:t>
            </a:r>
          </a:p>
        </p:txBody>
      </p:sp>
      <p:sp>
        <p:nvSpPr>
          <p:cNvPr id="2" name="TextBox 1">
            <a:extLst>
              <a:ext uri="{FF2B5EF4-FFF2-40B4-BE49-F238E27FC236}">
                <a16:creationId xmlns:a16="http://schemas.microsoft.com/office/drawing/2014/main" id="{FD537508-6BD2-5AC5-0544-76FFAE563D30}"/>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Tree>
    <p:extLst>
      <p:ext uri="{BB962C8B-B14F-4D97-AF65-F5344CB8AC3E}">
        <p14:creationId xmlns:p14="http://schemas.microsoft.com/office/powerpoint/2010/main" val="28030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61D8CE3-CD6B-4296-8DF9-68740EAAC7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A485629-5427-4034-B5F7-0A400C14EDF9}"/>
              </a:ext>
            </a:extLst>
          </p:cNvPr>
          <p:cNvSpPr/>
          <p:nvPr userDrawn="1"/>
        </p:nvSpPr>
        <p:spPr>
          <a:xfrm>
            <a:off x="2045" y="4990966"/>
            <a:ext cx="12186745" cy="1867034"/>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2"/>
          </a:p>
        </p:txBody>
      </p:sp>
      <p:pic>
        <p:nvPicPr>
          <p:cNvPr id="6" name="Picture 5">
            <a:hlinkClick r:id="rId3"/>
            <a:extLst>
              <a:ext uri="{FF2B5EF4-FFF2-40B4-BE49-F238E27FC236}">
                <a16:creationId xmlns:a16="http://schemas.microsoft.com/office/drawing/2014/main" id="{A58EB173-B9DD-41B0-AC2E-9DF73981395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6452" y="4539034"/>
            <a:ext cx="278055" cy="278055"/>
          </a:xfrm>
          <a:prstGeom prst="rect">
            <a:avLst/>
          </a:prstGeom>
        </p:spPr>
      </p:pic>
      <p:pic>
        <p:nvPicPr>
          <p:cNvPr id="7" name="Picture 6">
            <a:hlinkClick r:id="rId5"/>
            <a:extLst>
              <a:ext uri="{FF2B5EF4-FFF2-40B4-BE49-F238E27FC236}">
                <a16:creationId xmlns:a16="http://schemas.microsoft.com/office/drawing/2014/main" id="{D6866848-C47A-4D8F-B8A4-13D12B286F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029559" y="4539034"/>
            <a:ext cx="278055" cy="278055"/>
          </a:xfrm>
          <a:prstGeom prst="rect">
            <a:avLst/>
          </a:prstGeom>
        </p:spPr>
      </p:pic>
      <p:pic>
        <p:nvPicPr>
          <p:cNvPr id="8" name="Picture 7">
            <a:hlinkClick r:id="rId7"/>
            <a:extLst>
              <a:ext uri="{FF2B5EF4-FFF2-40B4-BE49-F238E27FC236}">
                <a16:creationId xmlns:a16="http://schemas.microsoft.com/office/drawing/2014/main" id="{E593CD1A-C6B0-41BD-9DAA-B611BD4C8F5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582665" y="4539034"/>
            <a:ext cx="278055" cy="278055"/>
          </a:xfrm>
          <a:prstGeom prst="rect">
            <a:avLst/>
          </a:prstGeom>
        </p:spPr>
      </p:pic>
      <p:pic>
        <p:nvPicPr>
          <p:cNvPr id="9" name="Picture 8">
            <a:extLst>
              <a:ext uri="{FF2B5EF4-FFF2-40B4-BE49-F238E27FC236}">
                <a16:creationId xmlns:a16="http://schemas.microsoft.com/office/drawing/2014/main" id="{FF841228-CD68-4A58-AB93-B0346BBF8C72}"/>
              </a:ext>
            </a:extLst>
          </p:cNvPr>
          <p:cNvPicPr>
            <a:picLocks noChangeAspect="1"/>
          </p:cNvPicPr>
          <p:nvPr userDrawn="1"/>
        </p:nvPicPr>
        <p:blipFill>
          <a:blip r:embed="rId9"/>
          <a:stretch>
            <a:fillRect/>
          </a:stretch>
        </p:blipFill>
        <p:spPr>
          <a:xfrm>
            <a:off x="5614664" y="5102026"/>
            <a:ext cx="1052740" cy="403064"/>
          </a:xfrm>
          <a:prstGeom prst="rect">
            <a:avLst/>
          </a:prstGeom>
        </p:spPr>
      </p:pic>
      <p:sp>
        <p:nvSpPr>
          <p:cNvPr id="10" name="TextBox 9">
            <a:extLst>
              <a:ext uri="{FF2B5EF4-FFF2-40B4-BE49-F238E27FC236}">
                <a16:creationId xmlns:a16="http://schemas.microsoft.com/office/drawing/2014/main" id="{F0889410-8825-43FD-9280-4F7404D6379B}"/>
              </a:ext>
            </a:extLst>
          </p:cNvPr>
          <p:cNvSpPr txBox="1"/>
          <p:nvPr userDrawn="1"/>
        </p:nvSpPr>
        <p:spPr>
          <a:xfrm>
            <a:off x="5428339" y="5478631"/>
            <a:ext cx="1828800" cy="323165"/>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www.draup.com</a:t>
            </a:r>
          </a:p>
        </p:txBody>
      </p:sp>
      <p:sp>
        <p:nvSpPr>
          <p:cNvPr id="11" name="TextBox 10">
            <a:extLst>
              <a:ext uri="{FF2B5EF4-FFF2-40B4-BE49-F238E27FC236}">
                <a16:creationId xmlns:a16="http://schemas.microsoft.com/office/drawing/2014/main" id="{1CE336F3-676E-4AD0-B352-5F57B8253E68}"/>
              </a:ext>
            </a:extLst>
          </p:cNvPr>
          <p:cNvSpPr txBox="1"/>
          <p:nvPr userDrawn="1"/>
        </p:nvSpPr>
        <p:spPr>
          <a:xfrm>
            <a:off x="3103532" y="5966292"/>
            <a:ext cx="6075006" cy="323165"/>
          </a:xfrm>
          <a:prstGeom prst="rect">
            <a:avLst/>
          </a:prstGeom>
          <a:noFill/>
        </p:spPr>
        <p:txBody>
          <a:bodyPr wrap="square" rtlCol="0">
            <a:spAutoFit/>
          </a:bodyPr>
          <a:lstStyle/>
          <a:p>
            <a:pPr algn="ctr"/>
            <a:r>
              <a:rPr lang="en-US" sz="1451" b="0" i="0">
                <a:solidFill>
                  <a:schemeClr val="bg1"/>
                </a:solidFill>
                <a:latin typeface="Calibri Light" panose="020F0302020204030204" pitchFamily="34" charset="0"/>
                <a:cs typeface="Calibri Light" panose="020F0302020204030204" pitchFamily="34" charset="0"/>
              </a:rPr>
              <a:t>HOUSTON I BANGALORE</a:t>
            </a:r>
          </a:p>
        </p:txBody>
      </p:sp>
      <p:sp>
        <p:nvSpPr>
          <p:cNvPr id="12" name="TextBox 11">
            <a:extLst>
              <a:ext uri="{FF2B5EF4-FFF2-40B4-BE49-F238E27FC236}">
                <a16:creationId xmlns:a16="http://schemas.microsoft.com/office/drawing/2014/main" id="{DA1BD8D2-AAF5-4DF4-9D25-86FCF36B6DB6}"/>
              </a:ext>
            </a:extLst>
          </p:cNvPr>
          <p:cNvSpPr txBox="1"/>
          <p:nvPr userDrawn="1"/>
        </p:nvSpPr>
        <p:spPr>
          <a:xfrm>
            <a:off x="4689450" y="6412146"/>
            <a:ext cx="3043761" cy="315599"/>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 2025 Draup. All Rights Reserved.</a:t>
            </a:r>
          </a:p>
        </p:txBody>
      </p:sp>
      <p:sp>
        <p:nvSpPr>
          <p:cNvPr id="13" name="TextBox 12">
            <a:extLst>
              <a:ext uri="{FF2B5EF4-FFF2-40B4-BE49-F238E27FC236}">
                <a16:creationId xmlns:a16="http://schemas.microsoft.com/office/drawing/2014/main" id="{D028C73C-B6B8-4C41-A440-7E688C6E9044}"/>
              </a:ext>
            </a:extLst>
          </p:cNvPr>
          <p:cNvSpPr txBox="1"/>
          <p:nvPr userDrawn="1"/>
        </p:nvSpPr>
        <p:spPr>
          <a:xfrm>
            <a:off x="10429517" y="5408149"/>
            <a:ext cx="1612606" cy="323165"/>
          </a:xfrm>
          <a:prstGeom prst="rect">
            <a:avLst/>
          </a:prstGeom>
          <a:noFill/>
        </p:spPr>
        <p:txBody>
          <a:bodyPr wrap="square" rtlCol="0">
            <a:spAutoFit/>
          </a:bodyPr>
          <a:lstStyle/>
          <a:p>
            <a:r>
              <a:rPr lang="en-US" sz="1451" b="0" i="0">
                <a:solidFill>
                  <a:schemeClr val="bg1"/>
                </a:solidFill>
                <a:latin typeface="Calibri Light" panose="020F0302020204030204" pitchFamily="34" charset="0"/>
                <a:cs typeface="Calibri Light" panose="020F0302020204030204" pitchFamily="34" charset="0"/>
              </a:rPr>
              <a:t>info@draup.com</a:t>
            </a:r>
          </a:p>
        </p:txBody>
      </p:sp>
    </p:spTree>
    <p:extLst>
      <p:ext uri="{BB962C8B-B14F-4D97-AF65-F5344CB8AC3E}">
        <p14:creationId xmlns:p14="http://schemas.microsoft.com/office/powerpoint/2010/main" val="3848648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D5395C21-932A-4B26-AE74-C7F2CDDF9FD1}"/>
              </a:ext>
            </a:extLst>
          </p:cNvPr>
          <p:cNvSpPr txBox="1">
            <a:spLocks/>
          </p:cNvSpPr>
          <p:nvPr/>
        </p:nvSpPr>
        <p:spPr>
          <a:xfrm>
            <a:off x="11545196" y="5978943"/>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C9F967-71E6-534F-92B0-C8F2B500CD3E}" type="slidenum">
              <a:rPr kumimoji="0" lang="en-US" sz="10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56E127D-28EE-1540-B1B9-3EB1A36386F1}"/>
              </a:ext>
            </a:extLst>
          </p:cNvPr>
          <p:cNvSpPr/>
          <p:nvPr userDrawn="1"/>
        </p:nvSpPr>
        <p:spPr>
          <a:xfrm>
            <a:off x="0" y="-13649"/>
            <a:ext cx="12192000" cy="944673"/>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61770B0-8E2E-4C43-A519-61C918519D99}"/>
              </a:ext>
            </a:extLst>
          </p:cNvPr>
          <p:cNvCxnSpPr>
            <a:cxnSpLocks/>
          </p:cNvCxnSpPr>
          <p:nvPr userDrawn="1"/>
        </p:nvCxnSpPr>
        <p:spPr>
          <a:xfrm>
            <a:off x="10517675" y="120011"/>
            <a:ext cx="0" cy="626519"/>
          </a:xfrm>
          <a:prstGeom prst="line">
            <a:avLst/>
          </a:prstGeom>
          <a:ln w="66675">
            <a:solidFill>
              <a:srgbClr val="6FCFF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C36683-87B0-E74A-8A91-07C8CE8A2BBB}"/>
              </a:ext>
            </a:extLst>
          </p:cNvPr>
          <p:cNvSpPr/>
          <p:nvPr userDrawn="1"/>
        </p:nvSpPr>
        <p:spPr>
          <a:xfrm>
            <a:off x="8242041" y="5314434"/>
            <a:ext cx="1084784" cy="276999"/>
          </a:xfrm>
          <a:prstGeom prst="rect">
            <a:avLst/>
          </a:prstGeom>
        </p:spPr>
        <p:txBody>
          <a:bodyPr wrap="none">
            <a:spAutoFit/>
          </a:bodyPr>
          <a:lstStyle/>
          <a:p>
            <a:r>
              <a:rPr lang="en-US" sz="1200" b="1" i="0" baseline="0">
                <a:solidFill>
                  <a:schemeClr val="bg1"/>
                </a:solidFill>
                <a:latin typeface="Calibri" panose="020F0502020204030204" pitchFamily="34" charset="0"/>
              </a:rPr>
              <a:t>Source: Draup</a:t>
            </a:r>
          </a:p>
        </p:txBody>
      </p:sp>
      <p:sp>
        <p:nvSpPr>
          <p:cNvPr id="4" name="Rectangle 3">
            <a:extLst>
              <a:ext uri="{FF2B5EF4-FFF2-40B4-BE49-F238E27FC236}">
                <a16:creationId xmlns:a16="http://schemas.microsoft.com/office/drawing/2014/main" id="{1ED45736-6D93-2C4A-BE1E-B6D0F64BE920}"/>
              </a:ext>
            </a:extLst>
          </p:cNvPr>
          <p:cNvSpPr/>
          <p:nvPr userDrawn="1"/>
        </p:nvSpPr>
        <p:spPr>
          <a:xfrm>
            <a:off x="10567546" y="6588154"/>
            <a:ext cx="1084784" cy="276999"/>
          </a:xfrm>
          <a:prstGeom prst="rect">
            <a:avLst/>
          </a:prstGeom>
        </p:spPr>
        <p:txBody>
          <a:bodyPr wrap="none">
            <a:spAutoFit/>
          </a:bodyPr>
          <a:lstStyle/>
          <a:p>
            <a:r>
              <a:rPr lang="en-US" sz="1200" b="1" i="0" baseline="0">
                <a:solidFill>
                  <a:schemeClr val="accent3"/>
                </a:solidFill>
                <a:latin typeface="Calibri" panose="020F0502020204030204" pitchFamily="34" charset="0"/>
              </a:rPr>
              <a:t>Source: Draup</a:t>
            </a:r>
          </a:p>
        </p:txBody>
      </p:sp>
      <p:sp>
        <p:nvSpPr>
          <p:cNvPr id="17" name="Slide Number Placeholder 4">
            <a:extLst>
              <a:ext uri="{FF2B5EF4-FFF2-40B4-BE49-F238E27FC236}">
                <a16:creationId xmlns:a16="http://schemas.microsoft.com/office/drawing/2014/main" id="{9EC100C2-8347-D143-92A7-E52705B96E7F}"/>
              </a:ext>
            </a:extLst>
          </p:cNvPr>
          <p:cNvSpPr txBox="1">
            <a:spLocks/>
          </p:cNvSpPr>
          <p:nvPr userDrawn="1"/>
        </p:nvSpPr>
        <p:spPr>
          <a:xfrm>
            <a:off x="11581926" y="6557506"/>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C9F967-71E6-534F-92B0-C8F2B500CD3E}" type="slidenum">
              <a:rPr lang="en-US" sz="1400" baseline="0" smtClean="0">
                <a:solidFill>
                  <a:schemeClr val="accent3"/>
                </a:solidFill>
                <a:latin typeface="Calibri" panose="020F0502020204030204" pitchFamily="34" charset="0"/>
              </a:rPr>
              <a:pPr/>
              <a:t>‹#›</a:t>
            </a:fld>
            <a:endParaRPr lang="en-US" sz="1400" baseline="0">
              <a:solidFill>
                <a:schemeClr val="accent3"/>
              </a:solidFill>
              <a:latin typeface="Calibri" panose="020F0502020204030204" pitchFamily="34" charset="0"/>
            </a:endParaRPr>
          </a:p>
        </p:txBody>
      </p:sp>
      <p:pic>
        <p:nvPicPr>
          <p:cNvPr id="2" name="Picture 1">
            <a:extLst>
              <a:ext uri="{FF2B5EF4-FFF2-40B4-BE49-F238E27FC236}">
                <a16:creationId xmlns:a16="http://schemas.microsoft.com/office/drawing/2014/main" id="{F3201280-25A5-224A-81F0-8D94798842F7}"/>
              </a:ext>
            </a:extLst>
          </p:cNvPr>
          <p:cNvPicPr>
            <a:picLocks noChangeAspect="1"/>
          </p:cNvPicPr>
          <p:nvPr userDrawn="1"/>
        </p:nvPicPr>
        <p:blipFill>
          <a:blip r:embed="rId6"/>
          <a:stretch>
            <a:fillRect/>
          </a:stretch>
        </p:blipFill>
        <p:spPr>
          <a:xfrm>
            <a:off x="10738650" y="221643"/>
            <a:ext cx="1233266" cy="474087"/>
          </a:xfrm>
          <a:prstGeom prst="rect">
            <a:avLst/>
          </a:prstGeom>
        </p:spPr>
      </p:pic>
    </p:spTree>
    <p:extLst>
      <p:ext uri="{BB962C8B-B14F-4D97-AF65-F5344CB8AC3E}">
        <p14:creationId xmlns:p14="http://schemas.microsoft.com/office/powerpoint/2010/main" val="134819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813" r:id="rId3"/>
    <p:sldLayoutId id="214748381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chart" Target="../charts/chart2.xml"/><Relationship Id="rId5" Type="http://schemas.openxmlformats.org/officeDocument/2006/relationships/image" Target="../media/image11.png"/><Relationship Id="rId10" Type="http://schemas.openxmlformats.org/officeDocument/2006/relationships/chart" Target="../charts/chart1.xml"/><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image" Target="../media/image37.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s>
</file>

<file path=ppt/slides/_rels/slide4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52.png"/><Relationship Id="rId3" Type="http://schemas.openxmlformats.org/officeDocument/2006/relationships/image" Target="../media/image109.png"/><Relationship Id="rId21" Type="http://schemas.openxmlformats.org/officeDocument/2006/relationships/image" Target="../media/image125.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image" Target="../media/image108.png"/><Relationship Id="rId16" Type="http://schemas.openxmlformats.org/officeDocument/2006/relationships/image" Target="../media/image121.png"/><Relationship Id="rId20"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0.png"/><Relationship Id="rId23" Type="http://schemas.openxmlformats.org/officeDocument/2006/relationships/image" Target="../media/image45.png"/><Relationship Id="rId10" Type="http://schemas.openxmlformats.org/officeDocument/2006/relationships/image" Target="../media/image116.png"/><Relationship Id="rId19" Type="http://schemas.openxmlformats.org/officeDocument/2006/relationships/image" Target="../media/image123.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40.png"/><Relationship Id="rId22" Type="http://schemas.openxmlformats.org/officeDocument/2006/relationships/image" Target="../media/image126.pn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image" Target="../media/image127.png"/><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platform.draup.com/draup/universe/176743/Hiring" TargetMode="Externa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platform.draup.com/draup/universe/176743/Hiring/?business_function=Customer%20Support%20%26%20Service" TargetMode="Externa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platform.draup.com/draup/universe/176743/Hiring/?business_function=Hospitality%20Operations" TargetMode="Externa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platform.draup.com/draup/universe/176743/Hiring/?business_function=Administrative%20Operations" TargetMode="External"/><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platform.draup.com/draup/universe/176743/Hiring/?business_function=Human%20Resources" TargetMode="Externa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platform.draup.com/draup/universe/176743/Hiring/?business_function=IT" TargetMode="Externa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platform.draup.com/draup/universe/176743/Hiring/?business_function=Management%20%26%20Strategy" TargetMode="Externa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platform.draup.com/draup/universe/176743/Hiring/?business_function=Sales%20%26%20Marketing" TargetMode="Externa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platform.draup.com/draup/universe/176743/Hiring/?business_function=Travel%20%26%20Transport%20Operations" TargetMode="External"/><Relationship Id="rId1" Type="http://schemas.openxmlformats.org/officeDocument/2006/relationships/slideLayout" Target="../slideLayouts/slideLayout3.xml"/><Relationship Id="rId4" Type="http://schemas.openxmlformats.org/officeDocument/2006/relationships/chart" Target="../charts/char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platform.draup.com/draup/universe/176743/Hiring/?business_function=Retail%20Operations" TargetMode="Externa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platform.draup.com/draup/universe/176743/Hiring/?business_function=Finance%20%26%20Accounting" TargetMode="Externa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62.xml.rels><?xml version="1.0" encoding="UTF-8" standalone="yes"?>
<Relationships xmlns="http://schemas.openxmlformats.org/package/2006/relationships"><Relationship Id="rId8" Type="http://schemas.openxmlformats.org/officeDocument/2006/relationships/hyperlink" Target="https://www.techspot.com/news/108762-ai-hiring-woes-pushing-companies-like-mcdonald-bupa.html" TargetMode="External"/><Relationship Id="rId13" Type="http://schemas.openxmlformats.org/officeDocument/2006/relationships/hyperlink" Target="https://www.heraldstaronline.com/news/business/2025/07/area-mcdonalds-restaurants-raise-6500-for-flood-victims-through-digital-fundraiser/" TargetMode="External"/><Relationship Id="rId3" Type="http://schemas.openxmlformats.org/officeDocument/2006/relationships/hyperlink" Target="https://www.dailymail.co.uk/yourmoney/consumer/article-14972315/amp/mcdonalds-unveils-new-happy-meal-twist-grimace.html" TargetMode="External"/><Relationship Id="rId7" Type="http://schemas.openxmlformats.org/officeDocument/2006/relationships/hyperlink" Target="https://timesofindia.indiatimes.com/city/hyderabad/mcdonalds-to-invest-100-m-in-new-global-office-in-hyderabad-in-next-2-years/articleshow/123050802.cms" TargetMode="External"/><Relationship Id="rId12" Type="http://schemas.openxmlformats.org/officeDocument/2006/relationships/hyperlink" Target="https://www.barrietoday.com/local-news/alliston-hospital-receives-200k-through-mcdonalds-fundraiser-11004909" TargetMode="External"/><Relationship Id="rId2" Type="http://schemas.openxmlformats.org/officeDocument/2006/relationships/hyperlink" Target="https://www.cbr.com/mcdonalds-pokemon-happy-meal-toys-august-2025/" TargetMode="External"/><Relationship Id="rId16"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hyperlink" Target="https://wbj.pl/mcdonalds-wants-to-open-global-ai-center-in-poland/post/146796" TargetMode="External"/><Relationship Id="rId11" Type="http://schemas.openxmlformats.org/officeDocument/2006/relationships/hyperlink" Target="https://www.marketscreener.com/news/mcdonald-s-plans-to-double-down-on-ai-investment-by-2027-senior-exec-says-ce7c5fd2de8ff421" TargetMode="External"/><Relationship Id="rId5" Type="http://schemas.openxmlformats.org/officeDocument/2006/relationships/hyperlink" Target="https://www.newsweek.com/mcdonalds-announces-menu-change-hundreds-stores-next-month-2108770" TargetMode="External"/><Relationship Id="rId15" Type="http://schemas.openxmlformats.org/officeDocument/2006/relationships/image" Target="../media/image167.png"/><Relationship Id="rId10" Type="http://schemas.openxmlformats.org/officeDocument/2006/relationships/hyperlink" Target="https://www.mymuskokanow.com/145054/news/health-care/local-mcdonalds-donates-25000-to-huntsville-hospital-foundation/" TargetMode="External"/><Relationship Id="rId4" Type="http://schemas.openxmlformats.org/officeDocument/2006/relationships/hyperlink" Target="https://www.foodandwine.com/mcdonalds-mcdonaldland-meal-11784715" TargetMode="External"/><Relationship Id="rId9" Type="http://schemas.openxmlformats.org/officeDocument/2006/relationships/hyperlink" Target="https://oakham.nub.news/news/local-news/jobs-in-and-around-oakham-this-week-mcdonalds-dominos-wisteria-hotel-and-more-261625" TargetMode="External"/><Relationship Id="rId14" Type="http://schemas.openxmlformats.org/officeDocument/2006/relationships/image" Target="../media/image166.png"/></Relationships>
</file>

<file path=ppt/slides/_rels/slide63.xml.rels><?xml version="1.0" encoding="UTF-8" standalone="yes"?>
<Relationships xmlns="http://schemas.openxmlformats.org/package/2006/relationships"><Relationship Id="rId8" Type="http://schemas.openxmlformats.org/officeDocument/2006/relationships/hyperlink" Target="https://www.restaurantindia.in/news/mcdonald-s-appoints-valerie-ashbaugh-as-us-cio-in-strategic-leadership-shift.n13049" TargetMode="External"/><Relationship Id="rId3" Type="http://schemas.openxmlformats.org/officeDocument/2006/relationships/hyperlink" Target="https://e.vnexpress.net/news/business/property/mcdonald-s-to-sell-8-hong-kong-retail-spaces-valued-at-153m-4919834.html" TargetMode="External"/><Relationship Id="rId7" Type="http://schemas.openxmlformats.org/officeDocument/2006/relationships/hyperlink" Target="https://www.hrkatha.com/people/movement/mcdonalds-gets-aarti-kapoor-as-director-global-hr-operations/" TargetMode="External"/><Relationship Id="rId2" Type="http://schemas.openxmlformats.org/officeDocument/2006/relationships/hyperlink" Target="https://www.ainvest.com/news/mcdonald-sell-premium-hong-kong-retail-properties-analysts-11-6-upside-2507/" TargetMode="External"/><Relationship Id="rId1" Type="http://schemas.openxmlformats.org/officeDocument/2006/relationships/slideLayout" Target="../slideLayouts/slideLayout3.xml"/><Relationship Id="rId6" Type="http://schemas.openxmlformats.org/officeDocument/2006/relationships/hyperlink" Target="https://www.winnipegfreepress.com/business/2025/07/15/mcdonalds-canada-announces-new-ceo-taking-effect-in-september" TargetMode="External"/><Relationship Id="rId11" Type="http://schemas.openxmlformats.org/officeDocument/2006/relationships/image" Target="../media/image170.png"/><Relationship Id="rId5" Type="http://schemas.openxmlformats.org/officeDocument/2006/relationships/hyperlink" Target="https://www.nrn.com/beverage-trends/trending-this-week-mcdonald-s-is-hopping-onto-the-latest-drink-trend" TargetMode="External"/><Relationship Id="rId10" Type="http://schemas.openxmlformats.org/officeDocument/2006/relationships/image" Target="../media/image169.png"/><Relationship Id="rId4" Type="http://schemas.openxmlformats.org/officeDocument/2006/relationships/hyperlink" Target="https://fox11online.com/news/local/green-bay/mcdonald-companies-has-option-to-purchase-former-georgia-pacific-mill-site-in-green-bay" TargetMode="External"/><Relationship Id="rId9" Type="http://schemas.openxmlformats.org/officeDocument/2006/relationships/hyperlink" Target="http://prweek.com/article/1922799/mcdonalds-hires-paloma-azulay-vp-global-brand-marketing"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mundodeportivo.com/us/en/20250528/723682/mcdonald-s-falls-short-in-the-sales-race-and-shuts-down-one-of-its-boldest-ventures.html" TargetMode="External"/><Relationship Id="rId3" Type="http://schemas.openxmlformats.org/officeDocument/2006/relationships/hyperlink" Target="https://www.marketscreener.com/quote/stock/KRISPY-KREME-INC-124268139/news/Krispy-Kreme-and-McDonald-s-USA-Announce-Joint-Decision-to-End-Partnership-50319968/" TargetMode="External"/><Relationship Id="rId7" Type="http://schemas.openxmlformats.org/officeDocument/2006/relationships/hyperlink" Target="https://www.foodbeast.com/news/after-just-two-years-mcdonalds-is-closing-all-cosmcs/" TargetMode="External"/><Relationship Id="rId2" Type="http://schemas.openxmlformats.org/officeDocument/2006/relationships/hyperlink" Target="https://llyc.global/en/corporate-affairs/tendencias/mcdonalds-spain-trusts-us-to-lead-its-communications-and-brand-reputation/" TargetMode="External"/><Relationship Id="rId1" Type="http://schemas.openxmlformats.org/officeDocument/2006/relationships/slideLayout" Target="../slideLayouts/slideLayout3.xml"/><Relationship Id="rId6" Type="http://schemas.openxmlformats.org/officeDocument/2006/relationships/hyperlink" Target="https://www.newsweek.com/mcdonalds-closing-cosmcs-spinoff-2078403" TargetMode="External"/><Relationship Id="rId11" Type="http://schemas.openxmlformats.org/officeDocument/2006/relationships/image" Target="../media/image172.png"/><Relationship Id="rId5" Type="http://schemas.openxmlformats.org/officeDocument/2006/relationships/hyperlink" Target="https://us.acrofan.com/detail.php?number=989957" TargetMode="External"/><Relationship Id="rId10" Type="http://schemas.openxmlformats.org/officeDocument/2006/relationships/image" Target="../media/image171.png"/><Relationship Id="rId4" Type="http://schemas.openxmlformats.org/officeDocument/2006/relationships/hyperlink" Target="https://en.antaranews.com/news/360405/asiapay-partners-with-mcdonalds-to-launch-seamless-online-payment-solution" TargetMode="External"/><Relationship Id="rId9" Type="http://schemas.openxmlformats.org/officeDocument/2006/relationships/hyperlink" Target="https://www.tradingview.com/news/reuters.com,2025:newsml_L8N3RV1EA:0-mcdonald-s-to-close-standalone-beverage-concep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image" Target="../media/image176.svg"/><Relationship Id="rId4" Type="http://schemas.openxmlformats.org/officeDocument/2006/relationships/image" Target="../media/image175.png"/></Relationships>
</file>

<file path=ppt/slides/_rels/slide6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image" Target="../media/image178.png"/><Relationship Id="rId7" Type="http://schemas.openxmlformats.org/officeDocument/2006/relationships/chart" Target="../charts/chart17.xml"/><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chart" Target="../charts/chart21.xml"/><Relationship Id="rId5" Type="http://schemas.openxmlformats.org/officeDocument/2006/relationships/image" Target="../media/image180.png"/><Relationship Id="rId10" Type="http://schemas.openxmlformats.org/officeDocument/2006/relationships/chart" Target="../charts/chart20.xml"/><Relationship Id="rId4" Type="http://schemas.openxmlformats.org/officeDocument/2006/relationships/image" Target="../media/image179.png"/><Relationship Id="rId9" Type="http://schemas.openxmlformats.org/officeDocument/2006/relationships/chart" Target="../charts/char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3.png"/><Relationship Id="rId2" Type="http://schemas.openxmlformats.org/officeDocument/2006/relationships/chart" Target="../charts/chart22.xml"/><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chart" Target="../charts/chart23.xml"/><Relationship Id="rId1" Type="http://schemas.openxmlformats.org/officeDocument/2006/relationships/slideLayout" Target="../slideLayouts/slideLayout3.xml"/><Relationship Id="rId6" Type="http://schemas.openxmlformats.org/officeDocument/2006/relationships/image" Target="../media/image184.png"/><Relationship Id="rId5" Type="http://schemas.openxmlformats.org/officeDocument/2006/relationships/image" Target="../media/image178.png"/><Relationship Id="rId4" Type="http://schemas.openxmlformats.org/officeDocument/2006/relationships/image" Target="../media/image1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79.png"/><Relationship Id="rId2" Type="http://schemas.openxmlformats.org/officeDocument/2006/relationships/chart" Target="../charts/chart24.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1.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8.png"/><Relationship Id="rId2" Type="http://schemas.openxmlformats.org/officeDocument/2006/relationships/chart" Target="../charts/chart25.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7.png"/><Relationship Id="rId4" Type="http://schemas.openxmlformats.org/officeDocument/2006/relationships/image" Target="../media/image180.png"/></Relationships>
</file>

<file path=ppt/slides/_rels/slide7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78.png"/><Relationship Id="rId2" Type="http://schemas.openxmlformats.org/officeDocument/2006/relationships/chart" Target="../charts/chart26.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79.png"/><Relationship Id="rId4" Type="http://schemas.openxmlformats.org/officeDocument/2006/relationships/image" Target="../media/image180.png"/></Relationships>
</file>

<file path=ppt/slides/_rels/slide73.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chart" Target="../charts/chart27.xml"/><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94.png"/><Relationship Id="rId2" Type="http://schemas.openxmlformats.org/officeDocument/2006/relationships/chart" Target="../charts/chart28.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93.png"/><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96.png"/><Relationship Id="rId2" Type="http://schemas.openxmlformats.org/officeDocument/2006/relationships/chart" Target="../charts/chart29.xml"/><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79.png"/><Relationship Id="rId4" Type="http://schemas.openxmlformats.org/officeDocument/2006/relationships/image" Target="../media/image195.png"/></Relationships>
</file>

<file path=ppt/slides/_rels/slide7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98.png"/><Relationship Id="rId2" Type="http://schemas.openxmlformats.org/officeDocument/2006/relationships/chart" Target="../charts/chart30.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97.png"/><Relationship Id="rId4" Type="http://schemas.openxmlformats.org/officeDocument/2006/relationships/image" Target="../media/image177.png"/></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hart" Target="../charts/chart31.xml"/><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image" Target="../media/image193.png"/></Relationships>
</file>

<file path=ppt/slides/_rels/slide7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80.png"/><Relationship Id="rId2" Type="http://schemas.openxmlformats.org/officeDocument/2006/relationships/chart" Target="../charts/chart32.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178.png"/><Relationship Id="rId4" Type="http://schemas.openxmlformats.org/officeDocument/2006/relationships/image" Target="../media/image181.png"/></Relationships>
</file>

<file path=ppt/slides/_rels/slide7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202.png"/><Relationship Id="rId2" Type="http://schemas.openxmlformats.org/officeDocument/2006/relationships/chart" Target="../charts/chart33.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7.png"/><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chart" Target="../charts/chart34.xml"/><Relationship Id="rId1" Type="http://schemas.openxmlformats.org/officeDocument/2006/relationships/slideLayout" Target="../slideLayouts/slideLayout3.xml"/><Relationship Id="rId6" Type="http://schemas.openxmlformats.org/officeDocument/2006/relationships/image" Target="../media/image205.png"/><Relationship Id="rId5" Type="http://schemas.openxmlformats.org/officeDocument/2006/relationships/image" Target="../media/image195.png"/><Relationship Id="rId4" Type="http://schemas.openxmlformats.org/officeDocument/2006/relationships/image" Target="../media/image204.png"/></Relationships>
</file>

<file path=ppt/slides/_rels/slide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chart" Target="../charts/chart35.xml"/><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209.png"/><Relationship Id="rId2" Type="http://schemas.openxmlformats.org/officeDocument/2006/relationships/chart" Target="../charts/chart36.xml"/><Relationship Id="rId1" Type="http://schemas.openxmlformats.org/officeDocument/2006/relationships/slideLayout" Target="../slideLayouts/slideLayout3.xml"/><Relationship Id="rId6" Type="http://schemas.openxmlformats.org/officeDocument/2006/relationships/image" Target="../media/image208.png"/><Relationship Id="rId5" Type="http://schemas.openxmlformats.org/officeDocument/2006/relationships/image" Target="../media/image177.png"/><Relationship Id="rId4" Type="http://schemas.openxmlformats.org/officeDocument/2006/relationships/image" Target="../media/image180.png"/></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211.png"/><Relationship Id="rId2" Type="http://schemas.openxmlformats.org/officeDocument/2006/relationships/chart" Target="../charts/chart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210.png"/><Relationship Id="rId4" Type="http://schemas.openxmlformats.org/officeDocument/2006/relationships/image" Target="../media/image188.png"/></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chart" Target="../charts/chart38.xml"/><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179.png"/><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213.png"/><Relationship Id="rId2" Type="http://schemas.openxmlformats.org/officeDocument/2006/relationships/chart" Target="../charts/chart39.xm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image" Target="../media/image195.png"/><Relationship Id="rId4" Type="http://schemas.openxmlformats.org/officeDocument/2006/relationships/image" Target="../media/image178.png"/></Relationships>
</file>

<file path=ppt/slides/_rels/slide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chart" Target="../charts/chart40.xml"/><Relationship Id="rId1" Type="http://schemas.openxmlformats.org/officeDocument/2006/relationships/slideLayout" Target="../slideLayouts/slideLayout3.xml"/><Relationship Id="rId4" Type="http://schemas.openxmlformats.org/officeDocument/2006/relationships/image" Target="../media/image214.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chart" Target="../charts/chart41.xml"/><Relationship Id="rId1" Type="http://schemas.openxmlformats.org/officeDocument/2006/relationships/slideLayout" Target="../slideLayouts/slideLayout3.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9A71-A463-532F-3187-FFF8D9350374}"/>
              </a:ext>
            </a:extLst>
          </p:cNvPr>
          <p:cNvSpPr>
            <a:spLocks noGrp="1"/>
          </p:cNvSpPr>
          <p:nvPr/>
        </p:nvSpPr>
        <p:spPr>
          <a:xfrm>
            <a:off x="6018350" y="2697376"/>
            <a:ext cx="5796000" cy="1080000"/>
          </a:xfrm>
          <a:prstGeom prst="rect">
            <a:avLst/>
          </a:prstGeom>
        </p:spPr>
        <p:txBody>
          <a:bodyPr anchor="ctr">
            <a:no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lnSpc>
                <a:spcPct val="100000"/>
              </a:lnSpc>
              <a:defRPr/>
            </a:pPr>
            <a:r>
              <a:rPr sz="3200" b="1" i="0" u="none">
                <a:solidFill>
                  <a:srgbClr val="0AA7FF"/>
                </a:solidFill>
                <a:latin typeface="calibri"/>
              </a:rPr>
              <a:t>McDonald's Corporation</a:t>
            </a:r>
            <a:r>
              <a:rPr sz="2400" b="1" i="0" u="none">
                <a:solidFill>
                  <a:srgbClr val="0AA7FF"/>
                </a:solidFill>
                <a:latin typeface="calibri"/>
              </a:rPr>
              <a:t>
Account Deep Dive Analysis</a:t>
            </a:r>
            <a:r>
              <a:rPr sz="1800" b="1" i="0" u="none">
                <a:solidFill>
                  <a:srgbClr val="ADACAC"/>
                </a:solidFill>
                <a:latin typeface="Helvetica"/>
              </a:rPr>
              <a:t>
August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Menu Innovation and Refresh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AR-based Product Customization</a:t>
                      </a:r>
                    </a:p>
                    <a:p>
                      <a:pPr algn="l"/>
                      <a:r>
                        <a:rPr sz="1100" b="0">
                          <a:solidFill>
                            <a:srgbClr val="000000"/>
                          </a:solidFill>
                          <a:latin typeface="calibri"/>
                        </a:rPr>
                        <a:t>•  Generative AI-based Product Lifecycle Management</a:t>
                      </a:r>
                    </a:p>
                    <a:p>
                      <a:pPr algn="l"/>
                      <a:r>
                        <a:rPr sz="1100" b="0">
                          <a:solidFill>
                            <a:srgbClr val="000000"/>
                          </a:solidFill>
                          <a:latin typeface="calibri"/>
                        </a:rPr>
                        <a:t>•  Data-driven Strategic Market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Product Management</a:t>
                      </a:r>
                    </a:p>
                    <a:p>
                      <a:pPr algn="l"/>
                      <a:r>
                        <a:rPr sz="1100" b="0">
                          <a:solidFill>
                            <a:srgbClr val="000000"/>
                          </a:solidFill>
                          <a:latin typeface="calibri"/>
                        </a:rPr>
                        <a:t>•  Corporate Social Responsibility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The company is continuously innovating its menu with new and returning items, such as the Breakfast Saver Menu and seasonal offerings. These initiatives are designed to attract customers and enhance the dining experience, particularly during peak seasons.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Driving Sustainable Growth through Strategic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AI-based Sustainable Logistics Optimization</a:t>
                      </a:r>
                    </a:p>
                    <a:p>
                      <a:pPr algn="l"/>
                      <a:r>
                        <a:rPr sz="1100" b="0">
                          <a:solidFill>
                            <a:srgbClr val="000000"/>
                          </a:solidFill>
                          <a:latin typeface="calibri"/>
                        </a:rPr>
                        <a:t>•  AI-based Sustainable Energy Transition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Corporate Social Responsibility</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forming strategic partnerships to drive sustainable growth. This includes collaborations with local suppliers and community organizations. The aim is to enhance brand reputation and expand market reach while supporting local economies.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Revamping Operations for Faster Innovation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AR-based Product Customization</a:t>
                      </a:r>
                    </a:p>
                    <a:p>
                      <a:pPr algn="l"/>
                      <a:r>
                        <a:rPr sz="1100" b="0">
                          <a:solidFill>
                            <a:srgbClr val="000000"/>
                          </a:solidFill>
                          <a:latin typeface="calibri"/>
                        </a:rPr>
                        <a:t>•  Digital Twins for Product Design and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Product Management</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overhauling its operations to expedite the introduction of new menu items and technology. This strategic shift aims to regain market traction and enhance coordination with restaurants.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Establishment of Global Category Management Teams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Generative AI-based Product Lifecycle Management</a:t>
                      </a:r>
                    </a:p>
                    <a:p>
                      <a:pPr algn="l"/>
                      <a:r>
                        <a:rPr sz="1100" b="0">
                          <a:solidFill>
                            <a:srgbClr val="000000"/>
                          </a:solidFill>
                          <a:latin typeface="calibri"/>
                        </a:rPr>
                        <a:t>•  Cloud-based Product Lifecycle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Product Management</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The company is creating dedicated global category management teams for beef, chicken, and beverages/desserts. This initiative is designed to solidify McDonald's market position and enhance focus on key product categories.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Insights for Market Adaptation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Automated Supplier Risk Assessment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USA has announced new leadership in Strategic Insights and Prioritization to better align business strategies with market demands. This initiative is focused on enhancing decision-making processes to adapt to changing consumer behaviors and preferences.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Growth through Franchise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AI-based Sustainable Logistics Optimization</a:t>
                      </a:r>
                    </a:p>
                    <a:p>
                      <a:pPr algn="l"/>
                      <a:r>
                        <a:rPr sz="1100" b="0">
                          <a:solidFill>
                            <a:srgbClr val="000000"/>
                          </a:solidFill>
                          <a:latin typeface="calibri"/>
                        </a:rPr>
                        <a:t>•  AI-based Government Contract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Corporate Social Responsibility</a:t>
                      </a:r>
                    </a:p>
                    <a:p>
                      <a:pPr algn="l"/>
                      <a:r>
                        <a:rPr sz="1100" b="0">
                          <a:solidFill>
                            <a:srgbClr val="000000"/>
                          </a:solidFill>
                          <a:latin typeface="calibri"/>
                        </a:rPr>
                        <a:t>•  Leadership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has renewed its Master Franchise Agreement with Arcos Dorados, focusing on expanding its footprint in Latin America. This strategic partnership aims to positively impact local communities and drive growth in the region.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Retail Experience Across Channels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Digital Experience Management for E-Commerce Sites</a:t>
                      </a:r>
                    </a:p>
                    <a:p>
                      <a:pPr algn="l"/>
                      <a:r>
                        <a:rPr sz="1100" b="0">
                          <a:solidFill>
                            <a:srgbClr val="000000"/>
                          </a:solidFill>
                          <a:latin typeface="calibri"/>
                        </a:rPr>
                        <a:t>•  Digital Catalogue</a:t>
                      </a:r>
                    </a:p>
                    <a:p>
                      <a:pPr algn="l"/>
                      <a:r>
                        <a:rPr sz="1100" b="0">
                          <a:solidFill>
                            <a:srgbClr val="000000"/>
                          </a:solidFill>
                          <a:latin typeface="calibri"/>
                        </a:rPr>
                        <a:t>•  Digital Twin-enabled Retail Stores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Category Management</a:t>
                      </a:r>
                    </a:p>
                    <a:p>
                      <a:pPr algn="l"/>
                      <a:r>
                        <a:rPr sz="1100" b="0">
                          <a:solidFill>
                            <a:srgbClr val="000000"/>
                          </a:solidFill>
                          <a:latin typeface="calibri"/>
                        </a:rPr>
                        <a:t>•  E-Commerce Operations</a:t>
                      </a:r>
                    </a:p>
                    <a:p>
                      <a:pPr algn="l"/>
                      <a:r>
                        <a:rPr sz="1100" b="0">
                          <a:solidFill>
                            <a:srgbClr val="000000"/>
                          </a:solidFill>
                          <a:latin typeface="calibri"/>
                        </a:rPr>
                        <a:t>•  Retail Store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enhancing its retail operations by focusing on both physical and digital platforms to provide a seamless shopping experience. This includes category management, product assortment, and e-commerce strategies to drive sales. The company is dedicated to optimizing retail operations by improving product assortment, pricing strategies, and e-commerce capabilities. By creating a seamless shopping experience for customers, both in-store an...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Enhanced Late-Night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Video Chat Food Ordering Kiosk</a:t>
                      </a:r>
                    </a:p>
                    <a:p>
                      <a:pPr algn="l"/>
                      <a:r>
                        <a:rPr sz="1100" b="0">
                          <a:solidFill>
                            <a:srgbClr val="000000"/>
                          </a:solidFill>
                          <a:latin typeface="calibri"/>
                        </a:rPr>
                        <a:t>•  In-store Navigation App</a:t>
                      </a:r>
                    </a:p>
                    <a:p>
                      <a:pPr algn="l"/>
                      <a:r>
                        <a:rPr sz="1100" b="0">
                          <a:solidFill>
                            <a:srgbClr val="000000"/>
                          </a:solidFill>
                          <a:latin typeface="calibri"/>
                        </a:rPr>
                        <a:t>•  Self-checkout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Retail Store Operations</a:t>
                      </a:r>
                    </a:p>
                    <a:p>
                      <a:pPr algn="l"/>
                      <a:r>
                        <a:rPr sz="1100" b="0">
                          <a:solidFill>
                            <a:srgbClr val="000000"/>
                          </a:solidFill>
                          <a:latin typeface="calibri"/>
                        </a:rPr>
                        <a:t>•  E-Commerce Operations</a:t>
                      </a:r>
                    </a:p>
                    <a:p>
                      <a:pPr algn="l"/>
                      <a:r>
                        <a:rPr sz="1100" b="0">
                          <a:solidFill>
                            <a:srgbClr val="000000"/>
                          </a:solidFill>
                          <a:latin typeface="calibri"/>
                        </a:rPr>
                        <a:t>•  Category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expanding its late-night hours at many locations, allowing for a broader menu availability during these hours. This initiative aims to capture additional customer traffic during peak late-night periods, particularly in urban areas.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In-Store Experience and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In-store Navigation App</a:t>
                      </a:r>
                    </a:p>
                    <a:p>
                      <a:pPr algn="l"/>
                      <a:r>
                        <a:rPr sz="1100" b="0">
                          <a:solidFill>
                            <a:srgbClr val="000000"/>
                          </a:solidFill>
                          <a:latin typeface="calibri"/>
                        </a:rPr>
                        <a:t>•  Digital Twin-enabled Retail Stores</a:t>
                      </a:r>
                    </a:p>
                    <a:p>
                      <a:pPr algn="l"/>
                      <a:r>
                        <a:rPr sz="1100" b="0">
                          <a:solidFill>
                            <a:srgbClr val="000000"/>
                          </a:solidFill>
                          <a:latin typeface="calibri"/>
                        </a:rPr>
                        <a:t>•  Digital Catalogue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Retail Store Operations</a:t>
                      </a:r>
                    </a:p>
                    <a:p>
                      <a:pPr algn="l"/>
                      <a:r>
                        <a:rPr sz="1100" b="0">
                          <a:solidFill>
                            <a:srgbClr val="000000"/>
                          </a:solidFill>
                          <a:latin typeface="calibri"/>
                        </a:rPr>
                        <a:t>•  Category Management</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focusing on improving the in-store experience for customers through layout redesigns and operational efficiency enhancements. This initiative aims to create a more inviting atmosphere while ensuring quick service and product availability.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Retail Operations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Launch of Collectors Meals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Digital Menu Displays</a:t>
                      </a:r>
                    </a:p>
                    <a:p>
                      <a:pPr algn="l"/>
                      <a:r>
                        <a:rPr sz="1100" b="0">
                          <a:solidFill>
                            <a:srgbClr val="000000"/>
                          </a:solidFill>
                          <a:latin typeface="calibri"/>
                        </a:rPr>
                        <a:t>•  Click and Collect</a:t>
                      </a:r>
                    </a:p>
                    <a:p>
                      <a:pPr algn="l"/>
                      <a:r>
                        <a:rPr sz="1100" b="0">
                          <a:solidFill>
                            <a:srgbClr val="000000"/>
                          </a:solidFill>
                          <a:latin typeface="calibri"/>
                        </a:rPr>
                        <a:t>•  App-based Beverage Delivery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Merchandising</a:t>
                      </a:r>
                    </a:p>
                    <a:p>
                      <a:pPr algn="l"/>
                      <a:r>
                        <a:rPr sz="1100" b="0">
                          <a:solidFill>
                            <a:srgbClr val="000000"/>
                          </a:solidFill>
                          <a:latin typeface="calibri"/>
                        </a:rPr>
                        <a:t>•  Category Management</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introducing Collectors Meals, a special edition combo meal that includes unique collectible cups. This initiative aims to rekindle nostalgia and attract both new and returning customers.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Expansion of Drive-Thru Locations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Video Chat Food Ordering Kiosk</a:t>
                      </a:r>
                    </a:p>
                    <a:p>
                      <a:pPr algn="l"/>
                      <a:r>
                        <a:rPr sz="1100" b="0">
                          <a:solidFill>
                            <a:srgbClr val="000000"/>
                          </a:solidFill>
                          <a:latin typeface="calibri"/>
                        </a:rPr>
                        <a:t>•  Automated Drive-through payments</a:t>
                      </a:r>
                    </a:p>
                    <a:p>
                      <a:pPr algn="l"/>
                      <a:r>
                        <a:rPr sz="1100" b="0">
                          <a:solidFill>
                            <a:srgbClr val="000000"/>
                          </a:solidFill>
                          <a:latin typeface="calibri"/>
                        </a:rPr>
                        <a:t>•  Customer Information Database Automation in Stores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Retail Store Operations</a:t>
                      </a:r>
                    </a:p>
                    <a:p>
                      <a:pPr algn="l"/>
                      <a:r>
                        <a:rPr sz="1100" b="0">
                          <a:solidFill>
                            <a:srgbClr val="000000"/>
                          </a:solidFill>
                          <a:latin typeface="calibri"/>
                        </a:rPr>
                        <a:t>•  Category Management</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expanding its drive-thru locations to enhance customer convenience and service. This initiative is expected to create new job opportunities and improve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Menu Innovation to Drive Sales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Digital Menu Displays</a:t>
                      </a:r>
                    </a:p>
                    <a:p>
                      <a:pPr algn="l"/>
                      <a:r>
                        <a:rPr sz="1100" b="0">
                          <a:solidFill>
                            <a:srgbClr val="000000"/>
                          </a:solidFill>
                          <a:latin typeface="calibri"/>
                        </a:rPr>
                        <a:t>•  App-based Beverage Delivery</a:t>
                      </a:r>
                    </a:p>
                    <a:p>
                      <a:pPr algn="l"/>
                      <a:r>
                        <a:rPr sz="1100" b="0">
                          <a:solidFill>
                            <a:srgbClr val="000000"/>
                          </a:solidFill>
                          <a:latin typeface="calibri"/>
                        </a:rPr>
                        <a:t>•  Smart Visual Merchandising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Category Management</a:t>
                      </a:r>
                    </a:p>
                    <a:p>
                      <a:pPr algn="l"/>
                      <a:r>
                        <a:rPr sz="1100" b="0">
                          <a:solidFill>
                            <a:srgbClr val="000000"/>
                          </a:solidFill>
                          <a:latin typeface="calibri"/>
                        </a:rPr>
                        <a:t>•  Merchandising</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introducing limited-time menu items like the Sweetie Pie Bliss and McSpicy chicken sandwich to attract customers and boost sales. These new offerings are designed to create excitement and encourage repeat visits from customers seeking unique dining experiences.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Retail Operations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Collaborative Promotions for Customer Attraction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Click and Collect</a:t>
                      </a:r>
                    </a:p>
                    <a:p>
                      <a:pPr algn="l"/>
                      <a:r>
                        <a:rPr sz="1100" b="0">
                          <a:solidFill>
                            <a:srgbClr val="000000"/>
                          </a:solidFill>
                          <a:latin typeface="calibri"/>
                        </a:rPr>
                        <a:t>•  QR Code-enabled Shopping</a:t>
                      </a:r>
                    </a:p>
                    <a:p>
                      <a:pPr algn="l"/>
                      <a:r>
                        <a:rPr sz="1100" b="0">
                          <a:solidFill>
                            <a:srgbClr val="000000"/>
                          </a:solidFill>
                          <a:latin typeface="calibri"/>
                        </a:rPr>
                        <a:t>•  Digital Coupons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Category Management</a:t>
                      </a:r>
                    </a:p>
                    <a:p>
                      <a:pPr algn="l"/>
                      <a:r>
                        <a:rPr sz="1100" b="0">
                          <a:solidFill>
                            <a:srgbClr val="000000"/>
                          </a:solidFill>
                          <a:latin typeface="calibri"/>
                        </a:rPr>
                        <a:t>•  Merchandising</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The partnership with Urban Point in Qatar allows McDonald's to offer popular menu items through buy-one-get-one-free promotions, enhancing customer value. This collaboration aims to increase foot traffic and customer loyalty by providing attractive savings on beloved menu items.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Innovating Retail Experience through New Concepts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Digital Retail App</a:t>
                      </a:r>
                    </a:p>
                    <a:p>
                      <a:pPr algn="l"/>
                      <a:r>
                        <a:rPr sz="1100" b="0">
                          <a:solidFill>
                            <a:srgbClr val="000000"/>
                          </a:solidFill>
                          <a:latin typeface="calibri"/>
                        </a:rPr>
                        <a:t>•  In-store Navigation App</a:t>
                      </a:r>
                    </a:p>
                    <a:p>
                      <a:pPr algn="l"/>
                      <a:r>
                        <a:rPr sz="1100" b="0">
                          <a:solidFill>
                            <a:srgbClr val="000000"/>
                          </a:solidFill>
                          <a:latin typeface="calibri"/>
                        </a:rPr>
                        <a:t>•  Self-checkout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Category Management</a:t>
                      </a:r>
                    </a:p>
                    <a:p>
                      <a:pPr algn="l"/>
                      <a:r>
                        <a:rPr sz="1100" b="0">
                          <a:solidFill>
                            <a:srgbClr val="000000"/>
                          </a:solidFill>
                          <a:latin typeface="calibri"/>
                        </a:rPr>
                        <a:t>•  Retail Store Operations</a:t>
                      </a:r>
                    </a:p>
                    <a:p>
                      <a:pPr algn="l"/>
                      <a:r>
                        <a:rPr sz="1100" b="0">
                          <a:solidFill>
                            <a:srgbClr val="000000"/>
                          </a:solidFill>
                          <a:latin typeface="calibri"/>
                        </a:rPr>
                        <a:t>•  E-Commerce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set to open new restaurants in collaboration with Certas Energy Norway, enhancing its presence along road networks. This initiative aligns with the company's growth ambitions and aims to improve customer accessibility.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Retail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Seasonal Menu Innovations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Digital Menu Displays</a:t>
                      </a:r>
                    </a:p>
                    <a:p>
                      <a:pPr algn="l"/>
                      <a:r>
                        <a:rPr sz="1100" b="0">
                          <a:solidFill>
                            <a:srgbClr val="000000"/>
                          </a:solidFill>
                          <a:latin typeface="calibri"/>
                        </a:rPr>
                        <a:t>•  Video Chat Food Ordering Kiosk</a:t>
                      </a:r>
                    </a:p>
                    <a:p>
                      <a:pPr algn="l"/>
                      <a:r>
                        <a:rPr sz="1100" b="0">
                          <a:solidFill>
                            <a:srgbClr val="000000"/>
                          </a:solidFill>
                          <a:latin typeface="calibri"/>
                        </a:rPr>
                        <a:t>•  Shopping List Suggestion by Smart Refrigerator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Category Management</a:t>
                      </a:r>
                    </a:p>
                    <a:p>
                      <a:pPr algn="l"/>
                      <a:r>
                        <a:rPr sz="1100" b="0">
                          <a:solidFill>
                            <a:srgbClr val="000000"/>
                          </a:solidFill>
                          <a:latin typeface="calibri"/>
                        </a:rPr>
                        <a:t>•  Merchandising</a:t>
                      </a:r>
                    </a:p>
                    <a:p>
                      <a:pPr algn="l"/>
                      <a:r>
                        <a:rPr sz="1100" b="0">
                          <a:solidFill>
                            <a:srgbClr val="000000"/>
                          </a:solidFill>
                          <a:latin typeface="calibri"/>
                        </a:rPr>
                        <a:t>•  Retail Store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launching festive menu items, such as The Grinch Meal, to enhance customer engagement during the holiday season. These limited-time offerings include unique food combinations and themed merchandise to create a memorable dining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Retail Operations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Accelerating Menu Innovation and Technology Integration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Personalized Culinary Experience</a:t>
                      </a:r>
                    </a:p>
                    <a:p>
                      <a:pPr algn="l"/>
                      <a:r>
                        <a:rPr sz="1100" b="0">
                          <a:solidFill>
                            <a:srgbClr val="000000"/>
                          </a:solidFill>
                          <a:latin typeface="calibri"/>
                        </a:rPr>
                        <a:t>•  AI-based Personalized Dining Experience</a:t>
                      </a:r>
                    </a:p>
                    <a:p>
                      <a:pPr algn="l"/>
                      <a:r>
                        <a:rPr sz="1100" b="0">
                          <a:solidFill>
                            <a:srgbClr val="000000"/>
                          </a:solidFill>
                          <a:latin typeface="calibri"/>
                        </a:rPr>
                        <a:t>•  Automated Restaurant Kitchen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Augmented Reality &amp; Virtual Reality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expediting the introduction of innovative menu items through the establishment of a global restaurant experience team, which integrates product development with operations and supply chain. This initiative aims to enhance the overall dining experience by scaling successful products quickly. Concurrently, the company is focusing on tech innovations such as IoT-enabled restaurant equipment and Google Cloud connectivity to improve oper...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Innovating Menu Offerings with Sustainable Ingredients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Personalized Culinary Experience</a:t>
                      </a:r>
                    </a:p>
                    <a:p>
                      <a:pPr algn="l"/>
                      <a:r>
                        <a:rPr sz="1100" b="0">
                          <a:solidFill>
                            <a:srgbClr val="000000"/>
                          </a:solidFill>
                          <a:latin typeface="calibri"/>
                        </a:rPr>
                        <a:t>•  Flavor Creation using AI</a:t>
                      </a:r>
                    </a:p>
                    <a:p>
                      <a:pPr algn="l"/>
                      <a:r>
                        <a:rPr sz="1100" b="0">
                          <a:solidFill>
                            <a:srgbClr val="000000"/>
                          </a:solidFill>
                          <a:latin typeface="calibri"/>
                        </a:rPr>
                        <a:t>•  AI-driven Supplier Sustainability Evaluation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Application Development &amp; Maintenance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committed to enhancing its menu by incorporating sustainable and locally sourced ingredients. This initiative aims to improve product quality while addressing environmental concerns. The focus is on developing new items that appeal to health-conscious consumers and align with sustainability goals.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Integration of AI-Driven Tools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Food Preparation using AI</a:t>
                      </a:r>
                    </a:p>
                    <a:p>
                      <a:pPr algn="l"/>
                      <a:r>
                        <a:rPr sz="1100" b="0">
                          <a:solidFill>
                            <a:srgbClr val="000000"/>
                          </a:solidFill>
                          <a:latin typeface="calibri"/>
                        </a:rPr>
                        <a:t>•  AI-assisted Cooking Robot</a:t>
                      </a:r>
                    </a:p>
                    <a:p>
                      <a:pPr algn="l"/>
                      <a:r>
                        <a:rPr sz="1100" b="0">
                          <a:solidFill>
                            <a:srgbClr val="000000"/>
                          </a:solidFill>
                          <a:latin typeface="calibri"/>
                        </a:rPr>
                        <a:t>•  Automated Restaurant Kitchen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Internet of Things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enhancing its operational efficiency by integrating AI-driven tools and internet-connected kitchen equipment. This initiative aims to improve order accuracy, predict equipment failures, and support AI-powered drive-throughs.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Leveraging AI for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Accounting Solution at Restaurants</a:t>
                      </a:r>
                    </a:p>
                    <a:p>
                      <a:pPr algn="l"/>
                      <a:r>
                        <a:rPr sz="1100" b="0">
                          <a:solidFill>
                            <a:srgbClr val="000000"/>
                          </a:solidFill>
                          <a:latin typeface="calibri"/>
                        </a:rPr>
                        <a:t>•  AI-enabled Smart Restaurant</a:t>
                      </a:r>
                    </a:p>
                    <a:p>
                      <a:pPr algn="l"/>
                      <a:r>
                        <a:rPr sz="1100" b="0">
                          <a:solidFill>
                            <a:srgbClr val="000000"/>
                          </a:solidFill>
                          <a:latin typeface="calibri"/>
                        </a:rPr>
                        <a:t>•  AI-based Personalized Dining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Cloud Computing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has extended its partnership with Cognizant to utilize AI-driven solutions like Skygrade and Neuro IT, aimed at streamlining IT functions and enhancing cloud management. This strategic move is designed to simplify the technology landscape, making it more cohesive and efficient for both customers and restaurant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Sustainable Packaging Innovations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AI/ML-based Sustainability Optimization</a:t>
                      </a:r>
                    </a:p>
                    <a:p>
                      <a:pPr algn="l"/>
                      <a:r>
                        <a:rPr sz="1100" b="0">
                          <a:solidFill>
                            <a:srgbClr val="000000"/>
                          </a:solidFill>
                          <a:latin typeface="calibri"/>
                        </a:rPr>
                        <a:t>•  AI-enabled Sorting Machines for Plastic Recycling</a:t>
                      </a:r>
                    </a:p>
                    <a:p>
                      <a:pPr algn="l"/>
                      <a:r>
                        <a:rPr sz="1100" b="0">
                          <a:solidFill>
                            <a:srgbClr val="000000"/>
                          </a:solidFill>
                          <a:latin typeface="calibri"/>
                        </a:rPr>
                        <a:t>•  ML-based Sustainable Procurement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Robotic Process Automation</a:t>
                      </a:r>
                    </a:p>
                    <a:p>
                      <a:pPr algn="l"/>
                      <a:r>
                        <a:rPr sz="1100" b="0">
                          <a:solidFill>
                            <a:srgbClr val="000000"/>
                          </a:solidFill>
                          <a:latin typeface="calibri"/>
                        </a:rPr>
                        <a:t>•  Artificial Intelligence &amp; Data Science</a:t>
                      </a:r>
                    </a:p>
                    <a:p>
                      <a:pPr algn="l"/>
                      <a:r>
                        <a:rPr sz="1100" b="0">
                          <a:solidFill>
                            <a:srgbClr val="000000"/>
                          </a:solidFill>
                          <a:latin typeface="calibri"/>
                        </a:rPr>
                        <a:t>•  Internet of Things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Finland is proactively reducing plastic usage by introducing fiber-based lids for beverages, ahead of its 2025 sustainability goals. This initiative is expected to significantly lower plastic consumption and carbon emissions, demonstrating McDonald's commitment to environmental sustainability.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Sustainable Feed Innovations for Meat Production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Food Chain Optimization using AI</a:t>
                      </a:r>
                    </a:p>
                    <a:p>
                      <a:pPr algn="l"/>
                      <a:r>
                        <a:rPr sz="1100" b="0">
                          <a:solidFill>
                            <a:srgbClr val="000000"/>
                          </a:solidFill>
                          <a:latin typeface="calibri"/>
                        </a:rPr>
                        <a:t>•  AI-based Breeding using Genome Editing</a:t>
                      </a:r>
                    </a:p>
                    <a:p>
                      <a:pPr algn="l"/>
                      <a:r>
                        <a:rPr sz="1100" b="0">
                          <a:solidFill>
                            <a:srgbClr val="000000"/>
                          </a:solidFill>
                          <a:latin typeface="calibri"/>
                        </a:rPr>
                        <a:t>•  AI/ML-based Sustainability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Internet of Things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collaborating with Syngenta to scale the use of Enogen corn as animal feed, targeting a reduction in greenhouse gas emissions. This initiative aims to improve feed efficiency and promote sustainable practices within the 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Sustainable Beef Production Initiative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Food Chain Optimization using AI</a:t>
                      </a:r>
                    </a:p>
                    <a:p>
                      <a:pPr algn="l"/>
                      <a:r>
                        <a:rPr sz="1100" b="0">
                          <a:solidFill>
                            <a:srgbClr val="000000"/>
                          </a:solidFill>
                          <a:latin typeface="calibri"/>
                        </a:rPr>
                        <a:t>•  AI/ML-based Sustainability Optimization</a:t>
                      </a:r>
                    </a:p>
                    <a:p>
                      <a:pPr algn="l"/>
                      <a:r>
                        <a:rPr sz="1100" b="0">
                          <a:solidFill>
                            <a:srgbClr val="000000"/>
                          </a:solidFill>
                          <a:latin typeface="calibri"/>
                        </a:rPr>
                        <a:t>•  AI-driven Supplier Sustainability Evaluation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Internet of Things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collaborating with Lopez Foods and Syngenta to enhance the sustainability of beef production. This initiative focuses on improving feed efficiency and reducing greenhouse gas emissions in livestock production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Innovating Menu Offerings with Plant-Based Options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Personalized Culinary Experience</a:t>
                      </a:r>
                    </a:p>
                    <a:p>
                      <a:pPr algn="l"/>
                      <a:r>
                        <a:rPr sz="1100" b="0">
                          <a:solidFill>
                            <a:srgbClr val="000000"/>
                          </a:solidFill>
                          <a:latin typeface="calibri"/>
                        </a:rPr>
                        <a:t>•  AI-based Personalized Dining Experience</a:t>
                      </a:r>
                    </a:p>
                    <a:p>
                      <a:pPr algn="l"/>
                      <a:r>
                        <a:rPr sz="1100" b="0">
                          <a:solidFill>
                            <a:srgbClr val="000000"/>
                          </a:solidFill>
                          <a:latin typeface="calibri"/>
                        </a:rPr>
                        <a:t>•  AI-enabled Digital Menu Displays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p>
                      <a:pPr algn="l"/>
                      <a:r>
                        <a:rPr sz="1100" b="0">
                          <a:solidFill>
                            <a:srgbClr val="000000"/>
                          </a:solidFill>
                          <a:latin typeface="calibri"/>
                        </a:rPr>
                        <a:t>•  Data Engineering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expanding its menu to include plant-based items, such as the Veggie McPlant Nuggets, to cater to the growing demand for vegetarian and vegan options. This initiative aims to attract a broader customer base while promoting sustainability.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Innovating Menu Offerings with Gourmet Options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Personalized Culinary Experience</a:t>
                      </a:r>
                    </a:p>
                    <a:p>
                      <a:pPr algn="l"/>
                      <a:r>
                        <a:rPr sz="1100" b="0">
                          <a:solidFill>
                            <a:srgbClr val="000000"/>
                          </a:solidFill>
                          <a:latin typeface="calibri"/>
                        </a:rPr>
                        <a:t>•  AI-based Personalized Dining Experience</a:t>
                      </a:r>
                    </a:p>
                    <a:p>
                      <a:pPr algn="l"/>
                      <a:r>
                        <a:rPr sz="1100" b="0">
                          <a:solidFill>
                            <a:srgbClr val="000000"/>
                          </a:solidFill>
                          <a:latin typeface="calibri"/>
                        </a:rPr>
                        <a:t>•  Generative AI-powered Personalized Recipe 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Robotic Process Automation</a:t>
                      </a:r>
                    </a:p>
                    <a:p>
                      <a:pPr algn="l"/>
                      <a:r>
                        <a:rPr sz="1100" b="0">
                          <a:solidFill>
                            <a:srgbClr val="000000"/>
                          </a:solidFill>
                          <a:latin typeface="calibri"/>
                        </a:rPr>
                        <a:t>•  UI/UX Design</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launch of the Signature Collection aims to introduce gourmet burgers that cater to the premium segment, enhancing McDonald's menu diversity. This initiative focuses on culinary sophistication and quality, setting new benchmarks in the quick-service restaurant industry.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Digital Solutions and Transformation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Accounting Solution at Restaurants</a:t>
                      </a:r>
                    </a:p>
                    <a:p>
                      <a:pPr algn="l"/>
                      <a:r>
                        <a:rPr sz="1100" b="0">
                          <a:solidFill>
                            <a:srgbClr val="000000"/>
                          </a:solidFill>
                          <a:latin typeface="calibri"/>
                        </a:rPr>
                        <a:t>•  Data-driven Customer Support Optimization</a:t>
                      </a:r>
                    </a:p>
                    <a:p>
                      <a:pPr algn="l"/>
                      <a:r>
                        <a:rPr sz="1100" b="0">
                          <a:solidFill>
                            <a:srgbClr val="000000"/>
                          </a:solidFill>
                          <a:latin typeface="calibri"/>
                        </a:rPr>
                        <a:t>•  Automated Restaurant Kitchen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Artificial Intelligence &amp; Data Science</a:t>
                      </a:r>
                    </a:p>
                    <a:p>
                      <a:pPr algn="l"/>
                      <a:r>
                        <a:rPr sz="1100" b="0">
                          <a:solidFill>
                            <a:srgbClr val="000000"/>
                          </a:solidFill>
                          <a:latin typeface="calibri"/>
                        </a:rPr>
                        <a:t>•  Robotic Process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IT function is prioritizing the development and management of digital solutions that drive operational efficiency and improve customer experiences. Key areas include application development, cybersecurity, and data analytics to support decision-making. The company is investing in strategic technology platforms to enhance operational efficiency and customer engagement, aiming to achieve 250 million active loyalty users and $45 billion 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Leadership Realignment to Accelerate Digital and Technology Transformation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Job Restructuring Model</a:t>
                      </a:r>
                    </a:p>
                    <a:p>
                      <a:pPr algn="l"/>
                      <a:r>
                        <a:rPr sz="1100" b="0">
                          <a:solidFill>
                            <a:srgbClr val="000000"/>
                          </a:solidFill>
                          <a:latin typeface="calibri"/>
                        </a:rPr>
                        <a:t>•  AI-driven Sales Targeting</a:t>
                      </a:r>
                    </a:p>
                    <a:p>
                      <a:pPr algn="l"/>
                      <a:r>
                        <a:rPr sz="1100" b="0">
                          <a:solidFill>
                            <a:srgbClr val="000000"/>
                          </a:solidFill>
                          <a:latin typeface="calibri"/>
                        </a:rPr>
                        <a:t>•  AI-based Data Virtualization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Legacy Modernization</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executing a leadership rotation within its U.S. technology division, with Valerie Ashbaugh appointed as Chief Information Officer and Whitney McGinnis moving to Senior Vice President, Commercial Products and Platforms. This strategic move aims to broaden leadership impact, foster cross-functional perspectives, and support the company’s ongoing digital transformation and technology innovation efforts.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Enhancement of Digital Payment Infrastructure through Strategic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UPI Payments</a:t>
                      </a:r>
                    </a:p>
                    <a:p>
                      <a:pPr algn="l"/>
                      <a:r>
                        <a:rPr sz="1100" b="0">
                          <a:solidFill>
                            <a:srgbClr val="000000"/>
                          </a:solidFill>
                          <a:latin typeface="calibri"/>
                        </a:rPr>
                        <a:t>•  AI-based Payment Processing</a:t>
                      </a:r>
                    </a:p>
                    <a:p>
                      <a:pPr algn="l"/>
                      <a:r>
                        <a:rPr sz="1100" b="0">
                          <a:solidFill>
                            <a:srgbClr val="000000"/>
                          </a:solidFill>
                          <a:latin typeface="calibri"/>
                        </a:rPr>
                        <a:t>•  Facial Recognition-enabled Payment Systems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System Integration</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has partnered with AsiaPay to deploy an integrated online payment solution in Taiwan, incorporating multiple payment options such as credit cards, mobile payments, and popular e-wallets. This collaboration is part of McDonald's broader digital transformation strategy to provide faster, more secure, and frictionless transaction experiences, enhancing customer convenience and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Implementing Advanced Digital Solutions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Customer Support Optimization</a:t>
                      </a:r>
                    </a:p>
                    <a:p>
                      <a:pPr algn="l"/>
                      <a:r>
                        <a:rPr sz="1100" b="0">
                          <a:solidFill>
                            <a:srgbClr val="000000"/>
                          </a:solidFill>
                          <a:latin typeface="calibri"/>
                        </a:rPr>
                        <a:t>•  Data-driven Customer Insights Platform</a:t>
                      </a:r>
                    </a:p>
                    <a:p>
                      <a:pPr algn="l"/>
                      <a:r>
                        <a:rPr sz="1100" b="0">
                          <a:solidFill>
                            <a:srgbClr val="000000"/>
                          </a:solidFill>
                          <a:latin typeface="calibri"/>
                        </a:rPr>
                        <a:t>•  AI-powered Sales Enablement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Mobile Application Development</a:t>
                      </a:r>
                    </a:p>
                    <a:p>
                      <a:pPr algn="l"/>
                      <a:r>
                        <a:rPr sz="1100" b="0">
                          <a:solidFill>
                            <a:srgbClr val="000000"/>
                          </a:solidFill>
                          <a:latin typeface="calibri"/>
                        </a:rPr>
                        <a:t>•  Application Development &amp; Maintenance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investing in advanced digital solutions to streamline operations and enhance customer interactions. This includes the development of mobile applications and data analytics tools. The goal is to leverage technology for better decision-making and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Digital Transformation for Enhanced Customer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Smart Restaurant</a:t>
                      </a:r>
                    </a:p>
                    <a:p>
                      <a:pPr algn="l"/>
                      <a:r>
                        <a:rPr sz="1100" b="0">
                          <a:solidFill>
                            <a:srgbClr val="000000"/>
                          </a:solidFill>
                          <a:latin typeface="calibri"/>
                        </a:rPr>
                        <a:t>•  AI-driven Kiosks at Restaurants</a:t>
                      </a:r>
                    </a:p>
                    <a:p>
                      <a:pPr algn="l"/>
                      <a:r>
                        <a:rPr sz="1100" b="0">
                          <a:solidFill>
                            <a:srgbClr val="000000"/>
                          </a:solidFill>
                          <a:latin typeface="calibri"/>
                        </a:rPr>
                        <a:t>•  Generative AI-based Personalized Culinary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Data Centre Management</a:t>
                      </a:r>
                    </a:p>
                    <a:p>
                      <a:pPr algn="l"/>
                      <a:r>
                        <a:rPr sz="1100" b="0">
                          <a:solidFill>
                            <a:srgbClr val="000000"/>
                          </a:solidFill>
                          <a:latin typeface="calibri"/>
                        </a:rPr>
                        <a:t>•  Artificial Intelligence &amp; Data Science</a:t>
                      </a:r>
                    </a:p>
                    <a:p>
                      <a:pPr algn="l"/>
                      <a:r>
                        <a:rPr sz="1100" b="0">
                          <a:solidFill>
                            <a:srgbClr val="000000"/>
                          </a:solidFill>
                          <a:latin typeface="calibri"/>
                        </a:rPr>
                        <a:t>•  IT 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The appointment of Atif Rafiq as the first chief digital officer signifies McDonald's commitment to modernizing its digital strategy and enhancing consumer engagement. This role will focus on leveraging digital marketing and e-commerce to drive growth and improve the overall restaurant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Cloud Solutions for Operational Excellence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 based Supply Chain Management</a:t>
                      </a:r>
                    </a:p>
                    <a:p>
                      <a:pPr algn="l"/>
                      <a:r>
                        <a:rPr sz="1100" b="0">
                          <a:solidFill>
                            <a:srgbClr val="000000"/>
                          </a:solidFill>
                          <a:latin typeface="calibri"/>
                        </a:rPr>
                        <a:t>•  Cloud-based Wholesale Management</a:t>
                      </a:r>
                    </a:p>
                    <a:p>
                      <a:pPr algn="l"/>
                      <a:r>
                        <a:rPr sz="1100" b="0">
                          <a:solidFill>
                            <a:srgbClr val="000000"/>
                          </a:solidFill>
                          <a:latin typeface="calibri"/>
                        </a:rPr>
                        <a:t>•  Cloud-based Supply Chain Resilience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Cloud Computing</a:t>
                      </a:r>
                    </a:p>
                    <a:p>
                      <a:pPr algn="l"/>
                      <a:r>
                        <a:rPr sz="1100" b="0">
                          <a:solidFill>
                            <a:srgbClr val="000000"/>
                          </a:solidFill>
                          <a:latin typeface="calibri"/>
                        </a:rPr>
                        <a:t>•  Data Centre Management</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collaboration with Tencent Cloud aims to bolster operational efficiency and enhance digital ordering systems in China. This partnership will facilitate smarter store location selection and improve service management during peak times.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0">
            <a:extLst>
              <a:ext uri="{FF2B5EF4-FFF2-40B4-BE49-F238E27FC236}">
                <a16:creationId xmlns:a16="http://schemas.microsoft.com/office/drawing/2014/main" id="{DE4A44D4-8B43-77C6-6ED7-4FE2F6B87116}"/>
              </a:ext>
            </a:extLst>
          </p:cNvPr>
          <p:cNvSpPr/>
          <p:nvPr/>
        </p:nvSpPr>
        <p:spPr>
          <a:xfrm>
            <a:off x="60859" y="2975795"/>
            <a:ext cx="1227586" cy="3438256"/>
          </a:xfrm>
          <a:prstGeom prst="homePlate">
            <a:avLst>
              <a:gd name="adj" fmla="val 22380"/>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9" name="Arrow: Pentagon 51">
            <a:extLst>
              <a:ext uri="{FF2B5EF4-FFF2-40B4-BE49-F238E27FC236}">
                <a16:creationId xmlns:a16="http://schemas.microsoft.com/office/drawing/2014/main" id="{874D06CB-D115-E49C-57E4-67D238F477E9}"/>
              </a:ext>
            </a:extLst>
          </p:cNvPr>
          <p:cNvSpPr/>
          <p:nvPr/>
        </p:nvSpPr>
        <p:spPr>
          <a:xfrm>
            <a:off x="60859" y="1029085"/>
            <a:ext cx="1227586" cy="1516310"/>
          </a:xfrm>
          <a:prstGeom prst="homePlate">
            <a:avLst>
              <a:gd name="adj" fmla="val 21159"/>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26019B90-47A2-EF41-30A7-78F1EC5B11FC}"/>
              </a:ext>
            </a:extLst>
          </p:cNvPr>
          <p:cNvSpPr txBox="1"/>
          <p:nvPr/>
        </p:nvSpPr>
        <p:spPr>
          <a:xfrm>
            <a:off x="55157" y="185082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Company Overview</a:t>
            </a:r>
          </a:p>
        </p:txBody>
      </p:sp>
      <p:sp>
        <p:nvSpPr>
          <p:cNvPr id="61" name="Rectangle: Rounded Corners 56">
            <a:extLst>
              <a:ext uri="{FF2B5EF4-FFF2-40B4-BE49-F238E27FC236}">
                <a16:creationId xmlns:a16="http://schemas.microsoft.com/office/drawing/2014/main" id="{52A3362C-3E78-AE2C-7311-78A5AE883407}"/>
              </a:ext>
            </a:extLst>
          </p:cNvPr>
          <p:cNvSpPr/>
          <p:nvPr/>
        </p:nvSpPr>
        <p:spPr>
          <a:xfrm>
            <a:off x="1365667" y="1743121"/>
            <a:ext cx="10593317" cy="707504"/>
          </a:xfrm>
          <a:prstGeom prst="roundRect">
            <a:avLst/>
          </a:prstGeom>
          <a:solidFill>
            <a:schemeClr val="bg1"/>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024" name="Picture 4" descr="Company Profile Svg Png Icon Free Download (#358304) - OnlineWebFonts.COM">
            <a:extLst>
              <a:ext uri="{FF2B5EF4-FFF2-40B4-BE49-F238E27FC236}">
                <a16:creationId xmlns:a16="http://schemas.microsoft.com/office/drawing/2014/main" id="{1DD06FE2-68B7-573D-7632-FBE4ACC8687C}"/>
              </a:ext>
            </a:extLst>
          </p:cNvPr>
          <p:cNvPicPr>
            <a:picLocks noChangeAspect="1" noChangeArrowheads="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88409" y="1245952"/>
            <a:ext cx="512527" cy="47513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5BDB9933-1193-888B-DE1E-71055D7E2A32}"/>
              </a:ext>
            </a:extLst>
          </p:cNvPr>
          <p:cNvSpPr txBox="1"/>
          <p:nvPr/>
        </p:nvSpPr>
        <p:spPr>
          <a:xfrm>
            <a:off x="0" y="479643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Financial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Snapshot</a:t>
            </a:r>
          </a:p>
        </p:txBody>
      </p:sp>
      <p:pic>
        <p:nvPicPr>
          <p:cNvPr id="1026" name="Picture 6" descr="Transparent Analysis Icon Png - Financial Analysis Icon Png , Free  Transparent Clipart - ClipartKey">
            <a:extLst>
              <a:ext uri="{FF2B5EF4-FFF2-40B4-BE49-F238E27FC236}">
                <a16:creationId xmlns:a16="http://schemas.microsoft.com/office/drawing/2014/main" id="{AE55B96F-0C88-0EA5-3DB5-3D3F11D9E717}"/>
              </a:ext>
            </a:extLst>
          </p:cNvPr>
          <p:cNvPicPr>
            <a:picLocks noChangeAspect="1" noChangeArrowheads="1"/>
          </p:cNvPicPr>
          <p:nvPr/>
        </p:nvPicPr>
        <p:blipFill>
          <a:blip r:embed="rId3" cstate="print">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8235" y="4167064"/>
            <a:ext cx="502560" cy="509321"/>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Top Corners Rounded 105">
            <a:extLst>
              <a:ext uri="{FF2B5EF4-FFF2-40B4-BE49-F238E27FC236}">
                <a16:creationId xmlns:a16="http://schemas.microsoft.com/office/drawing/2014/main" id="{4ECB043C-7125-2D20-212A-29815E48915E}"/>
              </a:ext>
            </a:extLst>
          </p:cNvPr>
          <p:cNvSpPr/>
          <p:nvPr/>
        </p:nvSpPr>
        <p:spPr>
          <a:xfrm>
            <a:off x="1373427" y="2782351"/>
            <a:ext cx="4086041"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i="0" u="none" kern="0">
                <a:solidFill>
                  <a:srgbClr val="FFFFFF"/>
                </a:solidFill>
                <a:latin typeface="Calibri" panose="020F0502020204030204" pitchFamily="34" charset="0"/>
                <a:cs typeface="Calibri" panose="020F0502020204030204" pitchFamily="34" charset="0"/>
              </a:rPr>
              <a:t>Revenue (FY 2020 - 2024)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28" name="custom_name=&quot;line-1&quot;">
            <a:extLst>
              <a:ext uri="{FF2B5EF4-FFF2-40B4-BE49-F238E27FC236}">
                <a16:creationId xmlns:a16="http://schemas.microsoft.com/office/drawing/2014/main" id="{F9C793C1-0F02-67AF-03B3-B3CF2AD69001}"/>
              </a:ext>
            </a:extLst>
          </p:cNvPr>
          <p:cNvCxnSpPr>
            <a:cxnSpLocks/>
          </p:cNvCxnSpPr>
          <p:nvPr/>
        </p:nvCxnSpPr>
        <p:spPr>
          <a:xfrm>
            <a:off x="5545245" y="2836403"/>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4" name="custom_name=&quot;line-2&quot;">
            <a:extLst>
              <a:ext uri="{FF2B5EF4-FFF2-40B4-BE49-F238E27FC236}">
                <a16:creationId xmlns:a16="http://schemas.microsoft.com/office/drawing/2014/main" id="{8058D9E4-4907-02A3-B2E9-FE12CD4CF664}"/>
              </a:ext>
            </a:extLst>
          </p:cNvPr>
          <p:cNvCxnSpPr>
            <a:cxnSpLocks/>
          </p:cNvCxnSpPr>
          <p:nvPr/>
        </p:nvCxnSpPr>
        <p:spPr>
          <a:xfrm>
            <a:off x="8755840" y="2836403"/>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7745AB6-4D69-4FFB-B335-5A17C56539AC}"/>
              </a:ext>
            </a:extLst>
          </p:cNvPr>
          <p:cNvSpPr/>
          <p:nvPr/>
        </p:nvSpPr>
        <p:spPr>
          <a:xfrm>
            <a:off x="2276339" y="2046290"/>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panose="020B0604020202020204" pitchFamily="34" charset="0"/>
                <a:cs typeface="Arial" panose="020B0604020202020204" pitchFamily="34" charset="0"/>
              </a:rPr>
              <a:t>1955</a:t>
            </a:r>
            <a:endParaRPr lang="en-IN" sz="1200">
              <a:solidFill>
                <a:srgbClr val="000000"/>
              </a:solidFill>
              <a:latin typeface="Calibri" panose="020F0502020204030204" pitchFamily="34" charset="0"/>
              <a:cs typeface="Calibri" panose="020F0502020204030204" pitchFamily="34" charset="0"/>
            </a:endParaRPr>
          </a:p>
        </p:txBody>
      </p:sp>
      <p:sp>
        <p:nvSpPr>
          <p:cNvPr id="1055" name="Rectangle 1054">
            <a:extLst>
              <a:ext uri="{FF2B5EF4-FFF2-40B4-BE49-F238E27FC236}">
                <a16:creationId xmlns:a16="http://schemas.microsoft.com/office/drawing/2014/main" id="{86D8A4F8-1CEB-6B8F-4C56-05FEC64DA9CF}"/>
              </a:ext>
            </a:extLst>
          </p:cNvPr>
          <p:cNvSpPr/>
          <p:nvPr/>
        </p:nvSpPr>
        <p:spPr>
          <a:xfrm>
            <a:off x="10125537" y="2073237"/>
            <a:ext cx="1761385"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0000"/>
                </a:solidFill>
                <a:latin typeface="calibri"/>
                <a:cs typeface="Calibri Light" panose="020F0302020204030204" pitchFamily="34" charset="0"/>
              </a:rPr>
              <a:t>25920.0 USD Million</a:t>
            </a:r>
            <a:endParaRPr lang="en-IN" sz="1200" dirty="0">
              <a:solidFill>
                <a:srgbClr val="000000"/>
              </a:solidFill>
              <a:latin typeface="Calibri" panose="020F0502020204030204" pitchFamily="34" charset="0"/>
              <a:cs typeface="Calibri" panose="020F0502020204030204" pitchFamily="34" charset="0"/>
            </a:endParaRPr>
          </a:p>
        </p:txBody>
      </p:sp>
      <p:sp>
        <p:nvSpPr>
          <p:cNvPr id="1056" name="Rectangle 1055">
            <a:extLst>
              <a:ext uri="{FF2B5EF4-FFF2-40B4-BE49-F238E27FC236}">
                <a16:creationId xmlns:a16="http://schemas.microsoft.com/office/drawing/2014/main" id="{15C5C524-5160-5E8D-797D-B24E32918B43}"/>
              </a:ext>
            </a:extLst>
          </p:cNvPr>
          <p:cNvSpPr/>
          <p:nvPr/>
        </p:nvSpPr>
        <p:spPr>
          <a:xfrm>
            <a:off x="7601455" y="2121088"/>
            <a:ext cx="1821722" cy="21710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a:cs typeface="Calibri Light" panose="020F0302020204030204" pitchFamily="34" charset="0"/>
              </a:rPr>
              <a:t>~150,000</a:t>
            </a:r>
            <a:endParaRPr lang="en-IN" sz="1200">
              <a:solidFill>
                <a:srgbClr val="000000"/>
              </a:solidFill>
              <a:latin typeface="Calibri" panose="020F0502020204030204" pitchFamily="34" charset="0"/>
              <a:cs typeface="Calibri" panose="020F0502020204030204" pitchFamily="34" charset="0"/>
            </a:endParaRPr>
          </a:p>
        </p:txBody>
      </p:sp>
      <p:sp>
        <p:nvSpPr>
          <p:cNvPr id="1057" name="Rectangle 1056">
            <a:extLst>
              <a:ext uri="{FF2B5EF4-FFF2-40B4-BE49-F238E27FC236}">
                <a16:creationId xmlns:a16="http://schemas.microsoft.com/office/drawing/2014/main" id="{374DFBFA-4371-5646-5F00-6D27D8AA7871}"/>
              </a:ext>
            </a:extLst>
          </p:cNvPr>
          <p:cNvSpPr/>
          <p:nvPr/>
        </p:nvSpPr>
        <p:spPr>
          <a:xfrm>
            <a:off x="4692896" y="2034226"/>
            <a:ext cx="2131974" cy="372695"/>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panose="020F0502020204030204" pitchFamily="34" charset="0"/>
                <a:cs typeface="Calibri" panose="020F0502020204030204" pitchFamily="34" charset="0"/>
              </a:rPr>
              <a:t>Greater Chicago Area, United States</a:t>
            </a:r>
            <a:endParaRPr lang="en-IN" sz="1200">
              <a:solidFill>
                <a:srgbClr val="000000"/>
              </a:solidFill>
              <a:latin typeface="Calibri" panose="020F0502020204030204" pitchFamily="34" charset="0"/>
              <a:cs typeface="Calibri" panose="020F0502020204030204" pitchFamily="34" charset="0"/>
            </a:endParaRPr>
          </a:p>
        </p:txBody>
      </p:sp>
      <p:sp>
        <p:nvSpPr>
          <p:cNvPr id="1058" name="Rectangle 1057">
            <a:extLst>
              <a:ext uri="{FF2B5EF4-FFF2-40B4-BE49-F238E27FC236}">
                <a16:creationId xmlns:a16="http://schemas.microsoft.com/office/drawing/2014/main" id="{531E4279-2C86-D300-5D5B-D4EA2B1E60EA}"/>
              </a:ext>
            </a:extLst>
          </p:cNvPr>
          <p:cNvSpPr>
            <a:spLocks/>
          </p:cNvSpPr>
          <p:nvPr/>
        </p:nvSpPr>
        <p:spPr>
          <a:xfrm>
            <a:off x="2776881" y="1077684"/>
            <a:ext cx="8875437" cy="613295"/>
          </a:xfrm>
          <a:prstGeom prst="rect">
            <a:avLst/>
          </a:prstGeom>
        </p:spPr>
        <p:txBody>
          <a:bodyPr wrap="square" anchor="ctr">
            <a:noAutofit/>
          </a:bodyPr>
          <a:lstStyle/>
          <a:p>
            <a:pPr lvl="0">
              <a:defRPr/>
            </a:pPr>
            <a:r>
              <a:rPr lang="en-US" sz="1200" b="0" i="0" u="none">
                <a:solidFill>
                  <a:srgbClr val="000000"/>
                </a:solidFill>
                <a:latin typeface="calibri"/>
              </a:rPr>
              <a:t>McDonald's is a global foodservice retailer generating revenue through company-owned restaurants, franchise royalties, and licensing pacts.</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059" name="TextBox 1058"/>
          <p:cNvSpPr txBox="1"/>
          <p:nvPr/>
        </p:nvSpPr>
        <p:spPr>
          <a:xfrm>
            <a:off x="1294721" y="3174559"/>
            <a:ext cx="3190797" cy="3210317"/>
          </a:xfrm>
          <a:prstGeom prst="rect">
            <a:avLst/>
          </a:prstGeom>
          <a:noFill/>
        </p:spPr>
        <p:txBody>
          <a:bodyPr wrap="none">
            <a:spAutoFit/>
          </a:bodyPr>
          <a:lstStyle/>
          <a:p>
            <a:endParaRPr/>
          </a:p>
        </p:txBody>
      </p:sp>
      <p:sp>
        <p:nvSpPr>
          <p:cNvPr id="1061" name="Rectangle 1060">
            <a:extLst>
              <a:ext uri="{FF2B5EF4-FFF2-40B4-BE49-F238E27FC236}">
                <a16:creationId xmlns:a16="http://schemas.microsoft.com/office/drawing/2014/main" id="{8D4C25F1-3D47-4A95-792E-44C719D36FC9}"/>
              </a:ext>
            </a:extLst>
          </p:cNvPr>
          <p:cNvSpPr/>
          <p:nvPr/>
        </p:nvSpPr>
        <p:spPr>
          <a:xfrm>
            <a:off x="1288445" y="918820"/>
            <a:ext cx="1477870" cy="828000"/>
          </a:xfrm>
          <a:prstGeom prst="rect">
            <a:avLst/>
          </a:prstGeom>
        </p:spPr>
        <p:txBody>
          <a:bodyPr wrap="square" anchor="ctr">
            <a:spAutoFit/>
          </a:bodyPr>
          <a:lstStyle/>
          <a:p>
            <a:pPr algn="ctr"/>
            <a:endParaRPr/>
          </a:p>
        </p:txBody>
      </p:sp>
      <p:sp>
        <p:nvSpPr>
          <p:cNvPr id="1081" name="AutoShape 2">
            <a:extLst>
              <a:ext uri="{FF2B5EF4-FFF2-40B4-BE49-F238E27FC236}">
                <a16:creationId xmlns:a16="http://schemas.microsoft.com/office/drawing/2014/main" id="{0A55F2DF-E5AC-835D-B04F-6633B3CDC24C}"/>
              </a:ext>
            </a:extLst>
          </p:cNvPr>
          <p:cNvSpPr>
            <a:spLocks noChangeAspect="1" noChangeArrowheads="1"/>
          </p:cNvSpPr>
          <p:nvPr/>
        </p:nvSpPr>
        <p:spPr bwMode="auto">
          <a:xfrm>
            <a:off x="5943600" y="3607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82" name="Picture 2" descr="http://www.cashflows.com/images/getting-started.png">
            <a:extLst>
              <a:ext uri="{FF2B5EF4-FFF2-40B4-BE49-F238E27FC236}">
                <a16:creationId xmlns:a16="http://schemas.microsoft.com/office/drawing/2014/main" id="{871DC586-7F88-0955-76C8-75E59E8D44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38775" y="1930026"/>
            <a:ext cx="334313" cy="324677"/>
          </a:xfrm>
          <a:prstGeom prst="rect">
            <a:avLst/>
          </a:prstGeom>
          <a:noFill/>
          <a:extLst>
            <a:ext uri="{909E8E84-426E-40DD-AFC4-6F175D3DCCD1}">
              <a14:hiddenFill xmlns:a14="http://schemas.microsoft.com/office/drawing/2010/main">
                <a:solidFill>
                  <a:srgbClr val="FFFFFF"/>
                </a:solidFill>
              </a14:hiddenFill>
            </a:ext>
          </a:extLst>
        </p:spPr>
      </p:pic>
      <p:sp>
        <p:nvSpPr>
          <p:cNvPr id="1084" name="Rectangle 1083">
            <a:extLst>
              <a:ext uri="{FF2B5EF4-FFF2-40B4-BE49-F238E27FC236}">
                <a16:creationId xmlns:a16="http://schemas.microsoft.com/office/drawing/2014/main" id="{38663DFF-6E3E-C7D2-CC0A-0C7C15A26C3C}"/>
              </a:ext>
            </a:extLst>
          </p:cNvPr>
          <p:cNvSpPr/>
          <p:nvPr/>
        </p:nvSpPr>
        <p:spPr>
          <a:xfrm>
            <a:off x="2256747" y="1813137"/>
            <a:ext cx="1680981" cy="3094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Year of Establishment</a:t>
            </a:r>
          </a:p>
        </p:txBody>
      </p:sp>
      <p:pic>
        <p:nvPicPr>
          <p:cNvPr id="1085" name="Picture 1084">
            <a:extLst>
              <a:ext uri="{FF2B5EF4-FFF2-40B4-BE49-F238E27FC236}">
                <a16:creationId xmlns:a16="http://schemas.microsoft.com/office/drawing/2014/main" id="{D56D837E-9C2B-477B-1B03-DCDDB718B4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243" t="4503" r="11049" b="9986"/>
          <a:stretch/>
        </p:blipFill>
        <p:spPr>
          <a:xfrm>
            <a:off x="4199560" y="1918902"/>
            <a:ext cx="424776" cy="346925"/>
          </a:xfrm>
          <a:prstGeom prst="rect">
            <a:avLst/>
          </a:prstGeom>
        </p:spPr>
      </p:pic>
      <p:pic>
        <p:nvPicPr>
          <p:cNvPr id="1086" name="Picture 3" descr="C:\Users\DELL\Desktop\Zinnov\Social-Media-Icons2.jpg.png">
            <a:extLst>
              <a:ext uri="{FF2B5EF4-FFF2-40B4-BE49-F238E27FC236}">
                <a16:creationId xmlns:a16="http://schemas.microsoft.com/office/drawing/2014/main" id="{B760E529-BA33-D2C3-3507-D323EF39CBAD}"/>
              </a:ext>
            </a:extLst>
          </p:cNvPr>
          <p:cNvPicPr>
            <a:picLocks noChangeAspect="1" noChangeArrowheads="1"/>
          </p:cNvPicPr>
          <p:nvPr/>
        </p:nvPicPr>
        <p:blipFill>
          <a:blip r:embed="rId6"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09925" y="1893308"/>
            <a:ext cx="443183" cy="371608"/>
          </a:xfrm>
          <a:prstGeom prst="rect">
            <a:avLst/>
          </a:prstGeom>
          <a:noFill/>
        </p:spPr>
      </p:pic>
      <p:pic>
        <p:nvPicPr>
          <p:cNvPr id="1087" name="Picture 1086">
            <a:extLst>
              <a:ext uri="{FF2B5EF4-FFF2-40B4-BE49-F238E27FC236}">
                <a16:creationId xmlns:a16="http://schemas.microsoft.com/office/drawing/2014/main" id="{9CF388A2-F51A-ABC5-D832-9C24CE545708}"/>
              </a:ext>
            </a:extLst>
          </p:cNvPr>
          <p:cNvPicPr>
            <a:picLocks noChangeAspect="1"/>
          </p:cNvPicPr>
          <p:nvPr/>
        </p:nvPicPr>
        <p:blipFill rotWithShape="1">
          <a:blip r:embed="rId7">
            <a:clrChange>
              <a:clrFrom>
                <a:srgbClr val="FFFFFF"/>
              </a:clrFrom>
              <a:clrTo>
                <a:srgbClr val="FFFFFF">
                  <a:alpha val="0"/>
                </a:srgbClr>
              </a:clrTo>
            </a:clrChange>
            <a:biLevel thresh="75000"/>
          </a:blip>
          <a:srcRect l="3267" t="10191" r="2369" b="16098"/>
          <a:stretch/>
        </p:blipFill>
        <p:spPr>
          <a:xfrm>
            <a:off x="9640914" y="1911489"/>
            <a:ext cx="469072" cy="388255"/>
          </a:xfrm>
          <a:prstGeom prst="rect">
            <a:avLst/>
          </a:prstGeom>
        </p:spPr>
      </p:pic>
      <p:sp>
        <p:nvSpPr>
          <p:cNvPr id="1091" name="Rectangle 1090">
            <a:extLst>
              <a:ext uri="{FF2B5EF4-FFF2-40B4-BE49-F238E27FC236}">
                <a16:creationId xmlns:a16="http://schemas.microsoft.com/office/drawing/2014/main" id="{6137AC81-7946-CC42-7931-9264054892F2}"/>
              </a:ext>
            </a:extLst>
          </p:cNvPr>
          <p:cNvSpPr/>
          <p:nvPr/>
        </p:nvSpPr>
        <p:spPr>
          <a:xfrm>
            <a:off x="4690904" y="1842628"/>
            <a:ext cx="1596570" cy="25041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Headquarters</a:t>
            </a:r>
          </a:p>
        </p:txBody>
      </p:sp>
      <p:sp>
        <p:nvSpPr>
          <p:cNvPr id="1092" name="Rectangle 1091">
            <a:extLst>
              <a:ext uri="{FF2B5EF4-FFF2-40B4-BE49-F238E27FC236}">
                <a16:creationId xmlns:a16="http://schemas.microsoft.com/office/drawing/2014/main" id="{7EC19011-7A3A-43B6-02EE-5397A78A9F1C}"/>
              </a:ext>
            </a:extLst>
          </p:cNvPr>
          <p:cNvSpPr/>
          <p:nvPr/>
        </p:nvSpPr>
        <p:spPr>
          <a:xfrm>
            <a:off x="7589675" y="1830141"/>
            <a:ext cx="1472796" cy="2488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Employees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93" name="Rectangle 1092">
            <a:extLst>
              <a:ext uri="{FF2B5EF4-FFF2-40B4-BE49-F238E27FC236}">
                <a16:creationId xmlns:a16="http://schemas.microsoft.com/office/drawing/2014/main" id="{48893FFC-D4A8-8EB6-9A4C-D327D88B569B}"/>
              </a:ext>
            </a:extLst>
          </p:cNvPr>
          <p:cNvSpPr/>
          <p:nvPr/>
        </p:nvSpPr>
        <p:spPr>
          <a:xfrm>
            <a:off x="10120948" y="1846812"/>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Revenue</a:t>
            </a:r>
          </a:p>
        </p:txBody>
      </p:sp>
      <p:sp>
        <p:nvSpPr>
          <p:cNvPr id="1094" name="TextBox 1093"/>
          <p:cNvSpPr txBox="1"/>
          <p:nvPr/>
        </p:nvSpPr>
        <p:spPr>
          <a:xfrm>
            <a:off x="8822974" y="3217872"/>
            <a:ext cx="3063949" cy="3196178"/>
          </a:xfrm>
          <a:prstGeom prst="rect">
            <a:avLst/>
          </a:prstGeom>
          <a:noFill/>
        </p:spPr>
        <p:txBody>
          <a:bodyPr wrap="none">
            <a:spAutoFit/>
          </a:bodyPr>
          <a:lstStyle/>
          <a:p>
            <a:endParaRPr/>
          </a:p>
        </p:txBody>
      </p:sp>
      <p:sp>
        <p:nvSpPr>
          <p:cNvPr id="6" name="Title 1">
            <a:extLst>
              <a:ext uri="{FF2B5EF4-FFF2-40B4-BE49-F238E27FC236}">
                <a16:creationId xmlns:a16="http://schemas.microsoft.com/office/drawing/2014/main" id="{9C63039F-CDA8-D9C6-0A5C-290DBA8888C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Company Overview and Financial Summary</a:t>
            </a:r>
          </a:p>
        </p:txBody>
      </p:sp>
      <p:sp>
        <p:nvSpPr>
          <p:cNvPr id="2" name="Rectangle 1">
            <a:extLst>
              <a:ext uri="{FF2B5EF4-FFF2-40B4-BE49-F238E27FC236}">
                <a16:creationId xmlns:a16="http://schemas.microsoft.com/office/drawing/2014/main" id="{EFE2B654-F1E8-5773-9267-E75CACFFC2E5}"/>
              </a:ext>
            </a:extLst>
          </p:cNvPr>
          <p:cNvSpPr/>
          <p:nvPr/>
        </p:nvSpPr>
        <p:spPr>
          <a:xfrm>
            <a:off x="10735047" y="1868607"/>
            <a:ext cx="2000292" cy="238490"/>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(FY 2024)</a:t>
            </a:r>
          </a:p>
        </p:txBody>
      </p:sp>
      <p:sp>
        <p:nvSpPr>
          <p:cNvPr id="3" name="custom_name=&quot;bus-title&quot;">
            <a:extLst>
              <a:ext uri="{FF2B5EF4-FFF2-40B4-BE49-F238E27FC236}">
                <a16:creationId xmlns:a16="http://schemas.microsoft.com/office/drawing/2014/main" id="{C96A0D6D-1CA5-207A-5F16-D66E6A851901}"/>
              </a:ext>
            </a:extLst>
          </p:cNvPr>
          <p:cNvSpPr/>
          <p:nvPr/>
        </p:nvSpPr>
        <p:spPr>
          <a:xfrm>
            <a:off x="8832301" y="2782599"/>
            <a:ext cx="3063949"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350" b="1" i="0" u="none" kern="0">
                <a:solidFill>
                  <a:srgbClr val="FFFFFF"/>
                </a:solidFill>
                <a:latin typeface="Calibri" panose="020F0502020204030204" pitchFamily="34" charset="0"/>
                <a:cs typeface="Calibri" panose="020F0502020204030204" pitchFamily="34" charset="0"/>
              </a:rPr>
              <a:t>Revenue share by Segments (FY 2024)</a:t>
            </a:r>
            <a:endParaRPr kumimoji="0" lang="en-US" sz="135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0DD031A-2F68-6565-CC44-D89D0074244D}"/>
              </a:ext>
            </a:extLst>
          </p:cNvPr>
          <p:cNvSpPr/>
          <p:nvPr/>
        </p:nvSpPr>
        <p:spPr>
          <a:xfrm>
            <a:off x="4236323" y="4537193"/>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a:solidFill>
                  <a:srgbClr val="000000"/>
                </a:solidFill>
                <a:latin typeface="Calibri" panose="020F0502020204030204" pitchFamily="34" charset="0"/>
                <a:cs typeface="Calibri" panose="020F0502020204030204" pitchFamily="34" charset="0"/>
              </a:rPr>
              <a:t>(FY 2020 - 2024)</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F39E400-43A0-F527-675B-6305D3E5F725}"/>
              </a:ext>
            </a:extLst>
          </p:cNvPr>
          <p:cNvSpPr/>
          <p:nvPr/>
        </p:nvSpPr>
        <p:spPr>
          <a:xfrm>
            <a:off x="4317379" y="4777635"/>
            <a:ext cx="1126357" cy="224601"/>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a:solidFill>
                  <a:srgbClr val="000000"/>
                </a:solidFill>
                <a:latin typeface="Calibri" panose="020F0502020204030204" pitchFamily="34" charset="0"/>
                <a:cs typeface="Calibri" panose="020F0502020204030204" pitchFamily="34" charset="0"/>
              </a:rPr>
              <a:t>7.78%</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DB77425-5D78-536B-0F5E-018E416F1723}"/>
              </a:ext>
            </a:extLst>
          </p:cNvPr>
          <p:cNvSpPr/>
          <p:nvPr/>
        </p:nvSpPr>
        <p:spPr>
          <a:xfrm>
            <a:off x="4618112" y="4100556"/>
            <a:ext cx="586217" cy="27632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DA0CF0F-E006-A74B-6C2A-A7D1BEFB29E2}"/>
              </a:ext>
            </a:extLst>
          </p:cNvPr>
          <p:cNvSpPr txBox="1"/>
          <p:nvPr/>
        </p:nvSpPr>
        <p:spPr>
          <a:xfrm>
            <a:off x="4305149" y="4359610"/>
            <a:ext cx="1167569" cy="307777"/>
          </a:xfrm>
          <a:prstGeom prst="rect">
            <a:avLst/>
          </a:prstGeom>
          <a:noFill/>
        </p:spPr>
        <p:txBody>
          <a:bodyPr wrap="square" rtlCol="0">
            <a:spAutoFit/>
          </a:bodyPr>
          <a:lstStyle/>
          <a:p>
            <a:pPr algn="ctr"/>
            <a:r>
              <a:rPr lang="en-US" sz="1050" b="1" i="0" u="none">
                <a:solidFill>
                  <a:srgbClr val="000000"/>
                </a:solidFill>
                <a:latin typeface="Calibri" panose="020F0502020204030204" pitchFamily="34" charset="0"/>
                <a:cs typeface="Calibri" panose="020F0502020204030204" pitchFamily="34" charset="0"/>
              </a:rPr>
              <a:t>Revenue CAGR</a:t>
            </a:r>
          </a:p>
        </p:txBody>
      </p:sp>
      <p:sp>
        <p:nvSpPr>
          <p:cNvPr id="9" name="TextBox 8">
            <a:extLst>
              <a:ext uri="{FF2B5EF4-FFF2-40B4-BE49-F238E27FC236}">
                <a16:creationId xmlns:a16="http://schemas.microsoft.com/office/drawing/2014/main" id="{88B92DFA-4001-2D66-D46A-617F47C9BDC0}"/>
              </a:ext>
            </a:extLst>
          </p:cNvPr>
          <p:cNvSpPr txBox="1"/>
          <p:nvPr/>
        </p:nvSpPr>
        <p:spPr>
          <a:xfrm>
            <a:off x="2146881" y="6472164"/>
            <a:ext cx="126000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i="0" u="none" dirty="0">
                <a:solidFill>
                  <a:srgbClr val="000000"/>
                </a:solidFill>
                <a:latin typeface="Calibri" panose="020F0502020204030204" pitchFamily="34" charset="0"/>
                <a:cs typeface="Calibri" panose="020F0502020204030204" pitchFamily="34" charset="0"/>
              </a:rPr>
              <a:t>Revenue in USD Million</a:t>
            </a:r>
            <a:endParaRPr kumimoji="0" lang="en-IN" sz="105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7EB1A91-5547-6FB3-8FE9-973ED7520774}"/>
              </a:ext>
            </a:extLst>
          </p:cNvPr>
          <p:cNvSpPr/>
          <p:nvPr/>
        </p:nvSpPr>
        <p:spPr>
          <a:xfrm>
            <a:off x="2626986" y="6428944"/>
            <a:ext cx="299790" cy="43220"/>
          </a:xfrm>
          <a:prstGeom prst="rect">
            <a:avLst/>
          </a:prstGeom>
          <a:solidFill>
            <a:srgbClr val="6E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pic>
        <p:nvPicPr>
          <p:cNvPr id="1095" name="Picture 1094" descr="image.png"/>
          <p:cNvPicPr>
            <a:picLocks noChangeAspect="1"/>
          </p:cNvPicPr>
          <p:nvPr/>
        </p:nvPicPr>
        <p:blipFill>
          <a:blip r:embed="rId8"/>
          <a:stretch>
            <a:fillRect/>
          </a:stretch>
        </p:blipFill>
        <p:spPr>
          <a:xfrm>
            <a:off x="1341580" y="920070"/>
            <a:ext cx="1371600" cy="825500"/>
          </a:xfrm>
          <a:prstGeom prst="rect">
            <a:avLst/>
          </a:prstGeom>
        </p:spPr>
      </p:pic>
      <p:pic>
        <p:nvPicPr>
          <p:cNvPr id="1096" name="Picture 1095" descr="image.png"/>
          <p:cNvPicPr>
            <a:picLocks noChangeAspect="1"/>
          </p:cNvPicPr>
          <p:nvPr/>
        </p:nvPicPr>
        <p:blipFill>
          <a:blip r:embed="rId9"/>
          <a:stretch>
            <a:fillRect/>
          </a:stretch>
        </p:blipFill>
        <p:spPr>
          <a:xfrm>
            <a:off x="4657220" y="4105369"/>
            <a:ext cx="508000" cy="266700"/>
          </a:xfrm>
          <a:prstGeom prst="rect">
            <a:avLst/>
          </a:prstGeom>
        </p:spPr>
      </p:pic>
      <p:graphicFrame>
        <p:nvGraphicFramePr>
          <p:cNvPr id="1097" name="Chart 1096"/>
          <p:cNvGraphicFramePr>
            <a:graphicFrameLocks noGrp="1"/>
          </p:cNvGraphicFramePr>
          <p:nvPr/>
        </p:nvGraphicFramePr>
        <p:xfrm>
          <a:off x="1294721" y="3174559"/>
          <a:ext cx="3190797" cy="321031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098" name="Chart 1097"/>
          <p:cNvGraphicFramePr>
            <a:graphicFrameLocks noGrp="1"/>
          </p:cNvGraphicFramePr>
          <p:nvPr/>
        </p:nvGraphicFramePr>
        <p:xfrm>
          <a:off x="8822974" y="3217872"/>
          <a:ext cx="3063949" cy="3196178"/>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Leveraging AI for Enhanced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Expense Management</a:t>
                      </a:r>
                    </a:p>
                    <a:p>
                      <a:pPr algn="l"/>
                      <a:r>
                        <a:rPr sz="1100" b="0">
                          <a:solidFill>
                            <a:srgbClr val="000000"/>
                          </a:solidFill>
                          <a:latin typeface="calibri"/>
                        </a:rPr>
                        <a:t>•  AI-powered Sales Enablement</a:t>
                      </a:r>
                    </a:p>
                    <a:p>
                      <a:pPr algn="l"/>
                      <a:r>
                        <a:rPr sz="1100" b="0">
                          <a:solidFill>
                            <a:srgbClr val="000000"/>
                          </a:solidFill>
                          <a:latin typeface="calibri"/>
                        </a:rPr>
                        <a:t>•  AI-based Collateral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Artificial Intelligence &amp; Data Science</a:t>
                      </a:r>
                    </a:p>
                    <a:p>
                      <a:pPr algn="l"/>
                      <a:r>
                        <a:rPr sz="1100" b="0">
                          <a:solidFill>
                            <a:srgbClr val="000000"/>
                          </a:solidFill>
                          <a:latin typeface="calibri"/>
                        </a:rPr>
                        <a:t>•  IT Consulting</a:t>
                      </a:r>
                    </a:p>
                    <a:p>
                      <a:pPr algn="l"/>
                      <a:r>
                        <a:rPr sz="1100" b="0">
                          <a:solidFill>
                            <a:srgbClr val="000000"/>
                          </a:solidFill>
                          <a:latin typeface="calibri"/>
                        </a:rPr>
                        <a:t>•  Robotic Process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extending its partnership with Cognizant to utilize AI solutions in global finance systems and human capital management. This initiative aims to streamline processes and improve data management across the organization.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Enhancement of Mobile App Features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App-based Customer Loyalty Program</a:t>
                      </a:r>
                    </a:p>
                    <a:p>
                      <a:pPr algn="l"/>
                      <a:r>
                        <a:rPr sz="1100" b="0">
                          <a:solidFill>
                            <a:srgbClr val="000000"/>
                          </a:solidFill>
                          <a:latin typeface="calibri"/>
                        </a:rPr>
                        <a:t>•  Mobile App for Customer Support</a:t>
                      </a:r>
                    </a:p>
                    <a:p>
                      <a:pPr algn="l"/>
                      <a:r>
                        <a:rPr sz="1100" b="0">
                          <a:solidFill>
                            <a:srgbClr val="000000"/>
                          </a:solidFill>
                          <a:latin typeface="calibri"/>
                        </a:rPr>
                        <a:t>•  Mobile App Monetization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Mobile Application Development</a:t>
                      </a:r>
                    </a:p>
                    <a:p>
                      <a:pPr algn="l"/>
                      <a:r>
                        <a:rPr sz="1100" b="0">
                          <a:solidFill>
                            <a:srgbClr val="000000"/>
                          </a:solidFill>
                          <a:latin typeface="calibri"/>
                        </a:rPr>
                        <a:t>•  Application Development &amp; Maintenance</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improving its mobile app functionalities to enhance customer engagement and streamline ordering processes. This includes exclusive offers and promotions available through the app.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Advancing Digital Infrastructure for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Customer Support Optimization</a:t>
                      </a:r>
                    </a:p>
                    <a:p>
                      <a:pPr algn="l"/>
                      <a:r>
                        <a:rPr sz="1100" b="0">
                          <a:solidFill>
                            <a:srgbClr val="000000"/>
                          </a:solidFill>
                          <a:latin typeface="calibri"/>
                        </a:rPr>
                        <a:t>•  AI-enabled Customer Service</a:t>
                      </a:r>
                    </a:p>
                    <a:p>
                      <a:pPr algn="l"/>
                      <a:r>
                        <a:rPr sz="1100" b="0">
                          <a:solidFill>
                            <a:srgbClr val="000000"/>
                          </a:solidFill>
                          <a:latin typeface="calibri"/>
                        </a:rPr>
                        <a:t>•  AI-optimized Data Center Infrastructure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IT Consulting</a:t>
                      </a:r>
                    </a:p>
                    <a:p>
                      <a:pPr algn="l"/>
                      <a:r>
                        <a:rPr sz="1100" b="0">
                          <a:solidFill>
                            <a:srgbClr val="000000"/>
                          </a:solidFill>
                          <a:latin typeface="calibri"/>
                        </a:rPr>
                        <a:t>•  Artificial Intelligence &amp; Data Science</a:t>
                      </a:r>
                    </a:p>
                    <a:p>
                      <a:pPr algn="l"/>
                      <a:r>
                        <a:rPr sz="1100" b="0">
                          <a:solidFill>
                            <a:srgbClr val="000000"/>
                          </a:solidFill>
                          <a:latin typeface="calibri"/>
                        </a:rPr>
                        <a:t>•  Infrastructure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investing in digital solutions, including self-service kiosks and mobile app enhancements, to streamline operations and improve customer service. These technological advancements are designed to optimize order accuracy and speed.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Supply Chain Efficiency and Resilience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Cloud-based Supply Chain Resilience</a:t>
                      </a:r>
                    </a:p>
                    <a:p>
                      <a:pPr algn="l"/>
                      <a:r>
                        <a:rPr sz="1100" b="0">
                          <a:solidFill>
                            <a:srgbClr val="000000"/>
                          </a:solidFill>
                          <a:latin typeface="calibri"/>
                        </a:rPr>
                        <a:t>•  AI-driven Supply Chain Resilience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Supply Chain Risk &amp; Compliance</a:t>
                      </a:r>
                    </a:p>
                    <a:p>
                      <a:pPr algn="l"/>
                      <a:r>
                        <a:rPr sz="1100" b="0">
                          <a:solidFill>
                            <a:srgbClr val="000000"/>
                          </a:solidFill>
                          <a:latin typeface="calibri"/>
                        </a:rPr>
                        <a:t>•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focused on optimizing its supply chain management to ensure timely delivery and cost-effectiveness. This includes leveraging data analytics for demand management and inventory control. The company is committed to ensuring a resilient supply chain by addressing recent disruptions and maintaining quality standards. By streamlining supply chain operations, McDonald's aims to manage the flow of goods and materials efficiently from produ...</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Streamlining Logistics and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Inventory Management</a:t>
                      </a:r>
                    </a:p>
                    <a:p>
                      <a:pPr algn="l"/>
                      <a:r>
                        <a:rPr sz="1100" b="0">
                          <a:solidFill>
                            <a:srgbClr val="000000"/>
                          </a:solidFill>
                          <a:latin typeface="calibri"/>
                        </a:rPr>
                        <a:t>•  RFID-based Logistics Optimization</a:t>
                      </a:r>
                    </a:p>
                    <a:p>
                      <a:pPr algn="l"/>
                      <a:r>
                        <a:rPr sz="1100" b="0">
                          <a:solidFill>
                            <a:srgbClr val="000000"/>
                          </a:solidFill>
                          <a:latin typeface="calibri"/>
                        </a:rPr>
                        <a:t>•  Predictive Analytics-based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Inventory Management</a:t>
                      </a:r>
                    </a:p>
                    <a:p>
                      <a:pPr algn="l"/>
                      <a:r>
                        <a:rPr sz="1100" b="0">
                          <a:solidFill>
                            <a:srgbClr val="000000"/>
                          </a:solidFill>
                          <a:latin typeface="calibri"/>
                        </a:rPr>
                        <a:t>•  Logistics &amp; Distribution</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streamlining its logistics and inventory management processes to improve efficiency and reduce waste. This initiative aims to ensure that inventory levels are aligned with demand while minimizing operational costs.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Sustainable Sourcing Strategies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Analytics-based Supply Chain Cost Optimization</a:t>
                      </a:r>
                    </a:p>
                    <a:p>
                      <a:pPr algn="l"/>
                      <a:r>
                        <a:rPr sz="1100" b="0">
                          <a:solidFill>
                            <a:srgbClr val="000000"/>
                          </a:solidFill>
                          <a:latin typeface="calibri"/>
                        </a:rPr>
                        <a:t>•  AI-based Pharmaceutical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Supply Chain Risk &amp; Compliance</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focusing on developing and executing sustainable sourcing strategies across its global supply chain. This initiative aims to ensure quality and compliance while driving innovation and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Supply Chain Sustainability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Food Chain Optimization using AI</a:t>
                      </a:r>
                    </a:p>
                    <a:p>
                      <a:pPr algn="l"/>
                      <a:r>
                        <a:rPr sz="1100" b="0">
                          <a:solidFill>
                            <a:srgbClr val="000000"/>
                          </a:solidFill>
                          <a:latin typeface="calibri"/>
                        </a:rPr>
                        <a:t>•  Cloud-based Farm Supply Chain Management System</a:t>
                      </a:r>
                    </a:p>
                    <a:p>
                      <a:pPr algn="l"/>
                      <a:r>
                        <a:rPr sz="1100" b="0">
                          <a:solidFill>
                            <a:srgbClr val="000000"/>
                          </a:solidFill>
                          <a:latin typeface="calibri"/>
                        </a:rPr>
                        <a:t>•  Data-driven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Supply Chain Risk &amp; Compliance</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committed to reducing carbon intensity in its supply chain through innovative feed solutions. This initiative focuses on collaboration with farmers and suppliers to promote sustainable practices.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Optimization of Supply Chain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AI-driven Supply Chain Optimization</a:t>
                      </a:r>
                    </a:p>
                    <a:p>
                      <a:pPr algn="l"/>
                      <a:r>
                        <a:rPr sz="1100" b="0">
                          <a:solidFill>
                            <a:srgbClr val="000000"/>
                          </a:solidFill>
                          <a:latin typeface="calibri"/>
                        </a:rPr>
                        <a:t>•  Analytics-based Supply Chain Cost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Demand Management</a:t>
                      </a:r>
                    </a:p>
                    <a:p>
                      <a:pPr algn="l"/>
                      <a:r>
                        <a:rPr sz="1100" b="0">
                          <a:solidFill>
                            <a:srgbClr val="000000"/>
                          </a:solidFill>
                          <a:latin typeface="calibri"/>
                        </a:rPr>
                        <a:t>•  Logistics &amp; Distribution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enhancing supply chain efficiency to ensure timely delivery and quality of products. This includes leveraging data analytics for better demand management and inventory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Streamlining Supply Chain Operations for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Analytics-based Supply Chain Cost Optimization</a:t>
                      </a:r>
                    </a:p>
                    <a:p>
                      <a:pPr algn="l"/>
                      <a:r>
                        <a:rPr sz="1100" b="0">
                          <a:solidFill>
                            <a:srgbClr val="000000"/>
                          </a:solidFill>
                          <a:latin typeface="calibri"/>
                        </a:rPr>
                        <a:t>•  AI-driven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Logistics &amp; Distribution</a:t>
                      </a:r>
                    </a:p>
                    <a:p>
                      <a:pPr algn="l"/>
                      <a:r>
                        <a:rPr sz="1100" b="0">
                          <a:solidFill>
                            <a:srgbClr val="000000"/>
                          </a:solidFill>
                          <a:latin typeface="calibri"/>
                        </a:rPr>
                        <a:t>•  Demand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focused on optimizing its supply chain processes to ensure timely delivery of products and minimize costs. This includes leveraging analytics for better demand management and inventory control.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Supply Chain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AI-driven Supply Chain Optimization</a:t>
                      </a:r>
                    </a:p>
                    <a:p>
                      <a:pPr algn="l"/>
                      <a:r>
                        <a:rPr sz="1100" b="0">
                          <a:solidFill>
                            <a:srgbClr val="000000"/>
                          </a:solidFill>
                          <a:latin typeface="calibri"/>
                        </a:rPr>
                        <a:t>•  Analytics-based Supply Chain Cost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Fulfilment Management</a:t>
                      </a:r>
                    </a:p>
                    <a:p>
                      <a:pPr algn="l"/>
                      <a:r>
                        <a:rPr sz="1100" b="0">
                          <a:solidFill>
                            <a:srgbClr val="000000"/>
                          </a:solidFill>
                          <a:latin typeface="calibri"/>
                        </a:rPr>
                        <a:t>•  Logistics &amp; Distribution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committed to optimizing its supply chain operations to ensure timely delivery and cost-effectiveness. This includes monitoring supplier performance and implementing initiatives to improve logistics and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Logistics and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Predictive Analytics-based Logistics Optimization</a:t>
                      </a:r>
                    </a:p>
                    <a:p>
                      <a:pPr algn="l"/>
                      <a:r>
                        <a:rPr sz="1100" b="0">
                          <a:solidFill>
                            <a:srgbClr val="000000"/>
                          </a:solidFill>
                          <a:latin typeface="calibri"/>
                        </a:rPr>
                        <a:t>•  RFID-based Logistics Optimization</a:t>
                      </a:r>
                    </a:p>
                    <a:p>
                      <a:pPr algn="l"/>
                      <a:r>
                        <a:rPr sz="1100" b="0">
                          <a:solidFill>
                            <a:srgbClr val="000000"/>
                          </a:solidFill>
                          <a:latin typeface="calibri"/>
                        </a:rPr>
                        <a:t>•  Data-driven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Inventory Management</a:t>
                      </a:r>
                    </a:p>
                    <a:p>
                      <a:pPr algn="l"/>
                      <a:r>
                        <a:rPr sz="1100" b="0">
                          <a:solidFill>
                            <a:srgbClr val="000000"/>
                          </a:solidFill>
                          <a:latin typeface="calibri"/>
                        </a:rPr>
                        <a:t>•  Logistics &amp; Distribution</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The company is focused on improving supply chain efficiency through better logistics and inventory control. This initiative aims to ensure timely delivery of products while minimizing costs and waste.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Supply Chain Operations through Smart Logistics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IoT-based Smart Logistics</a:t>
                      </a:r>
                    </a:p>
                    <a:p>
                      <a:pPr algn="l"/>
                      <a:r>
                        <a:rPr sz="1100" b="0">
                          <a:solidFill>
                            <a:srgbClr val="000000"/>
                          </a:solidFill>
                          <a:latin typeface="calibri"/>
                        </a:rPr>
                        <a:t>•  Predictive Analytics-based Logistics Optimization</a:t>
                      </a:r>
                    </a:p>
                    <a:p>
                      <a:pPr algn="l"/>
                      <a:r>
                        <a:rPr sz="1100" b="0">
                          <a:solidFill>
                            <a:srgbClr val="000000"/>
                          </a:solidFill>
                          <a:latin typeface="calibri"/>
                        </a:rPr>
                        <a:t>•  AI-driven Supply Chain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Logistics &amp; Distribution</a:t>
                      </a:r>
                    </a:p>
                    <a:p>
                      <a:pPr algn="l"/>
                      <a:r>
                        <a:rPr sz="1100" b="0">
                          <a:solidFill>
                            <a:srgbClr val="000000"/>
                          </a:solidFill>
                          <a:latin typeface="calibri"/>
                        </a:rPr>
                        <a:t>•  Supply Chain Analytics</a:t>
                      </a:r>
                    </a:p>
                    <a:p>
                      <a:pPr algn="l"/>
                      <a:r>
                        <a:rPr sz="1100" b="0">
                          <a:solidFill>
                            <a:srgbClr val="000000"/>
                          </a:solidFill>
                          <a:latin typeface="calibri"/>
                        </a:rPr>
                        <a:t>•  Supply Chain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enhancing its supply chain efficiency by integrating smart logistics and production capabilities at its new industrial park. This initiative aims to ensure timely delivery of products while minimizing operational risks.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Financial Performance and Strategic Investments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Analytics-based Financial Performance Optimization</a:t>
                      </a:r>
                    </a:p>
                    <a:p>
                      <a:pPr algn="l"/>
                      <a:r>
                        <a:rPr sz="1100" b="0">
                          <a:solidFill>
                            <a:srgbClr val="000000"/>
                          </a:solidFill>
                          <a:latin typeface="calibri"/>
                        </a:rPr>
                        <a:t>•  Virtual Assistant for Financial Operation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focused on optimizing its financial performance amid economic challenges by managing costs effectively while continuing to invest in strategic growth priorities. This includes a commitment to invest between $3 billion and $3.2 billion in capital expenditures for 2025, focusing on new unit openings and technology enhancements. Despite a challenging QSR environment, the company aims to maintain strong margins and return excess free 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Capital Investment for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Analytics-based Financial Performance Optimization</a:t>
                      </a:r>
                    </a:p>
                    <a:p>
                      <a:pPr algn="l"/>
                      <a:r>
                        <a:rPr sz="1100" b="0">
                          <a:solidFill>
                            <a:srgbClr val="000000"/>
                          </a:solidFill>
                          <a:latin typeface="calibri"/>
                        </a:rPr>
                        <a:t>•  Virtual Assistant for Financial Operation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prioritizing strategic capital investments to support its expansion plans, particularly in underpenetrated markets. This includes allocating funds for new store openings and upgrades to existing locations. The goal is to enhance operational efficiency and drive long-term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Strengthening Financial Compliance and Reporting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Financial Compliance Management</a:t>
                      </a:r>
                    </a:p>
                    <a:p>
                      <a:pPr algn="l"/>
                      <a:r>
                        <a:rPr sz="1100" b="0">
                          <a:solidFill>
                            <a:srgbClr val="000000"/>
                          </a:solidFill>
                          <a:latin typeface="calibri"/>
                        </a:rPr>
                        <a:t>•  Automated Financial Reporting System</a:t>
                      </a:r>
                    </a:p>
                    <a:p>
                      <a:pPr algn="l"/>
                      <a:r>
                        <a:rPr sz="1100" b="0">
                          <a:solidFill>
                            <a:srgbClr val="000000"/>
                          </a:solidFill>
                          <a:latin typeface="calibri"/>
                        </a:rPr>
                        <a:t>•  AI-based Financial Reporting Automation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Regulatory Reporting &amp; Compliance</a:t>
                      </a:r>
                    </a:p>
                    <a:p>
                      <a:pPr algn="l"/>
                      <a:r>
                        <a:rPr sz="1100" b="0">
                          <a:solidFill>
                            <a:srgbClr val="000000"/>
                          </a:solidFill>
                          <a:latin typeface="calibri"/>
                        </a:rPr>
                        <a:t>•  Internal Audit &amp; Reporting</a:t>
                      </a:r>
                    </a:p>
                    <a:p>
                      <a:pPr algn="l"/>
                      <a:r>
                        <a:rPr sz="1100" b="0">
                          <a:solidFill>
                            <a:srgbClr val="000000"/>
                          </a:solidFill>
                          <a:latin typeface="calibri"/>
                        </a:rPr>
                        <a:t>•  Tax</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committed to ensuring accurate financial reporting and compliance with regulatory standards. This includes enhancing internal audits and financial planning processes to support informed decision-making.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Investment in Franchisee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Real-time Alert &amp; Reminders</a:t>
                      </a:r>
                    </a:p>
                    <a:p>
                      <a:pPr algn="l"/>
                      <a:r>
                        <a:rPr sz="1100" b="0">
                          <a:solidFill>
                            <a:srgbClr val="000000"/>
                          </a:solidFill>
                          <a:latin typeface="calibri"/>
                        </a:rPr>
                        <a:t>•  Cash Flow Forecasting using RPA</a:t>
                      </a:r>
                    </a:p>
                    <a:p>
                      <a:pPr algn="l"/>
                      <a:r>
                        <a:rPr sz="1100" b="0">
                          <a:solidFill>
                            <a:srgbClr val="000000"/>
                          </a:solidFill>
                          <a:latin typeface="calibri"/>
                        </a:rPr>
                        <a:t>•  AI-driven Capital Investment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Accounts Receivable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In response to an E. coli outbreak, McDonald's is investing over $100 million into marketing and financial assistance for franchisees. This includes a national advertising campaign and targeted financial support to help stabilize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Strengthening Financial Performance through Strategic Investments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Analytics-based Financial Performance Optimization</a:t>
                      </a:r>
                    </a:p>
                    <a:p>
                      <a:pPr algn="l"/>
                      <a:r>
                        <a:rPr sz="1100" b="0">
                          <a:solidFill>
                            <a:srgbClr val="000000"/>
                          </a:solidFill>
                          <a:latin typeface="calibri"/>
                        </a:rPr>
                        <a:t>•  AI-driven Capital Investment Optimization</a:t>
                      </a:r>
                    </a:p>
                    <a:p>
                      <a:pPr algn="l"/>
                      <a:r>
                        <a:rPr sz="1100" b="0">
                          <a:solidFill>
                            <a:srgbClr val="000000"/>
                          </a:solidFill>
                          <a:latin typeface="calibri"/>
                        </a:rPr>
                        <a:t>•  Financial Planning Dashboard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committed to enhancing its financial health by investing in new restaurant locations and innovative menu items. These investments are expected to drive revenue growth and improve overall profitability.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Financial Planning for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Analytics-based Financial Performance Optimization</a:t>
                      </a:r>
                    </a:p>
                    <a:p>
                      <a:pPr algn="l"/>
                      <a:r>
                        <a:rPr sz="1100" b="0">
                          <a:solidFill>
                            <a:srgbClr val="000000"/>
                          </a:solidFill>
                          <a:latin typeface="calibri"/>
                        </a:rPr>
                        <a:t>•  AI-based Financial Planning and Analysis</a:t>
                      </a:r>
                    </a:p>
                    <a:p>
                      <a:pPr algn="l"/>
                      <a:r>
                        <a:rPr sz="1100" b="0">
                          <a:solidFill>
                            <a:srgbClr val="000000"/>
                          </a:solidFill>
                          <a:latin typeface="calibri"/>
                        </a:rPr>
                        <a:t>•  AI-driven Capital Investment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prioritizing financial strategies that support its expansion plans, ensuring sustainable growth through careful investment in new locations. This includes assessing financial risks and optimizing resource allocation to maximize profitability.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Finance &amp; Accounting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Investment for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Capital Investment Optimization</a:t>
                      </a:r>
                    </a:p>
                    <a:p>
                      <a:pPr algn="l"/>
                      <a:r>
                        <a:rPr sz="1100" b="0">
                          <a:solidFill>
                            <a:srgbClr val="000000"/>
                          </a:solidFill>
                          <a:latin typeface="calibri"/>
                        </a:rPr>
                        <a:t>•  Cloud-based Financial Planning and Analysis</a:t>
                      </a:r>
                    </a:p>
                    <a:p>
                      <a:pPr algn="l"/>
                      <a:r>
                        <a:rPr sz="1100" b="0">
                          <a:solidFill>
                            <a:srgbClr val="000000"/>
                          </a:solidFill>
                          <a:latin typeface="calibri"/>
                        </a:rPr>
                        <a:t>•  Financial Planning Dashboard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Fixed Asset Management</a:t>
                      </a:r>
                    </a:p>
                    <a:p>
                      <a:pPr algn="l"/>
                      <a:r>
                        <a:rPr sz="1100" b="0">
                          <a:solidFill>
                            <a:srgbClr val="000000"/>
                          </a:solidFill>
                          <a:latin typeface="calibri"/>
                        </a:rPr>
                        <a:t>•  Treasury &amp; Risk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plans to invest 1 billion in the UK and Ireland to open 200 new restaurants and modernize existing locations. This investment is part of a broader strategy to enhance market presence and create job opportunities.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Leadership Transition in Financial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Virtual Assistant for Financial Operation</a:t>
                      </a:r>
                    </a:p>
                    <a:p>
                      <a:pPr algn="l"/>
                      <a:r>
                        <a:rPr sz="1100" b="0">
                          <a:solidFill>
                            <a:srgbClr val="000000"/>
                          </a:solidFill>
                          <a:latin typeface="calibri"/>
                        </a:rPr>
                        <a:t>•  Robotic Accounting</a:t>
                      </a:r>
                    </a:p>
                    <a:p>
                      <a:pPr algn="l"/>
                      <a:r>
                        <a:rPr sz="1100" b="0">
                          <a:solidFill>
                            <a:srgbClr val="000000"/>
                          </a:solidFill>
                          <a:latin typeface="calibri"/>
                        </a:rPr>
                        <a:t>•  Real-time Financial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Fixed Asset Management</a:t>
                      </a:r>
                    </a:p>
                    <a:p>
                      <a:pPr algn="l"/>
                      <a:r>
                        <a:rPr sz="1100" b="0">
                          <a:solidFill>
                            <a:srgbClr val="000000"/>
                          </a:solidFill>
                          <a:latin typeface="calibri"/>
                        </a:rPr>
                        <a:t>•  General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has appointed Lauren B. Elting as the new principal accounting officer to ensure a seamless transition in financial leadership. This change is part of the company's commitment to maintaining robust financial oversight and strategic planning.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Improving Logistics and Delivery Services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Robotic Carriers</a:t>
                      </a:r>
                    </a:p>
                    <a:p>
                      <a:pPr algn="l"/>
                      <a:r>
                        <a:rPr sz="1100" b="0">
                          <a:solidFill>
                            <a:srgbClr val="000000"/>
                          </a:solidFill>
                          <a:latin typeface="calibri"/>
                        </a:rPr>
                        <a:t>•  AI-powered Transport Management System</a:t>
                      </a:r>
                    </a:p>
                    <a:p>
                      <a:pPr algn="l"/>
                      <a:r>
                        <a:rPr sz="1100" b="0">
                          <a:solidFill>
                            <a:srgbClr val="000000"/>
                          </a:solidFill>
                          <a:latin typeface="calibri"/>
                        </a:rPr>
                        <a:t>•  Air Cargo Route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Airline &amp; Airport Operations</a:t>
                      </a:r>
                    </a:p>
                    <a:p>
                      <a:pPr algn="l"/>
                      <a:r>
                        <a:rPr sz="1100" b="0">
                          <a:solidFill>
                            <a:srgbClr val="000000"/>
                          </a:solidFill>
                          <a:latin typeface="calibri"/>
                        </a:rPr>
                        <a:t>•  Travel Services/Consulting</a:t>
                      </a:r>
                    </a:p>
                    <a:p>
                      <a:pPr algn="l"/>
                      <a:r>
                        <a:rPr sz="1100" b="0">
                          <a:solidFill>
                            <a:srgbClr val="000000"/>
                          </a:solidFill>
                          <a:latin typeface="calibri"/>
                        </a:rPr>
                        <a:t>•  Rail &amp; Road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enhancing its logistics and delivery services to meet the growing demand for convenience among customers. This includes optimizing transportation and distribution strategies to improve service efficiency. By focusing on logistics improvements, McDonald's aims to provide timely and reliable delivery services, ensuring customer satisfaction and supporting the company's growth objectives. These initiatives are designed to enhance the 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Travel &amp; Transport Operations, Finance &amp; Accounting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Delivery and Drive-Thru Services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Bus Yard Management</a:t>
                      </a:r>
                    </a:p>
                    <a:p>
                      <a:pPr algn="l"/>
                      <a:r>
                        <a:rPr sz="1100" b="0">
                          <a:solidFill>
                            <a:srgbClr val="000000"/>
                          </a:solidFill>
                          <a:latin typeface="calibri"/>
                        </a:rPr>
                        <a:t>•  Self Service Taxi Booking Kiosk</a:t>
                      </a:r>
                    </a:p>
                    <a:p>
                      <a:pPr algn="l"/>
                      <a:r>
                        <a:rPr sz="1100" b="0">
                          <a:solidFill>
                            <a:srgbClr val="000000"/>
                          </a:solidFill>
                          <a:latin typeface="calibri"/>
                        </a:rPr>
                        <a:t>•  Real-time Baggage Handling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Airline &amp; Airport Operations</a:t>
                      </a:r>
                    </a:p>
                    <a:p>
                      <a:pPr algn="l"/>
                      <a:r>
                        <a:rPr sz="1100" b="0">
                          <a:solidFill>
                            <a:srgbClr val="000000"/>
                          </a:solidFill>
                          <a:latin typeface="calibri"/>
                        </a:rPr>
                        <a:t>•  Rail &amp; Road Operations</a:t>
                      </a:r>
                    </a:p>
                    <a:p>
                      <a:pPr algn="l"/>
                      <a:r>
                        <a:rPr sz="1100" b="0">
                          <a:solidFill>
                            <a:srgbClr val="000000"/>
                          </a:solidFill>
                          <a:latin typeface="calibri"/>
                        </a:rPr>
                        <a:t>•  Travel Services/Consulting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committed to improving its delivery and drive-thru services to meet the growing demand for convenience. This includes investing in technology and infrastructure to enhance service speed and reliability.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Expanding Restaurant Locations in Strategic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QR-based Passenger Assistance at Airports</a:t>
                      </a:r>
                    </a:p>
                    <a:p>
                      <a:pPr algn="l"/>
                      <a:r>
                        <a:rPr sz="1100" b="0">
                          <a:solidFill>
                            <a:srgbClr val="000000"/>
                          </a:solidFill>
                          <a:latin typeface="calibri"/>
                        </a:rPr>
                        <a:t>•  Self Service Taxi Booking Kiosk</a:t>
                      </a:r>
                    </a:p>
                    <a:p>
                      <a:pPr algn="l"/>
                      <a:r>
                        <a:rPr sz="1100" b="0">
                          <a:solidFill>
                            <a:srgbClr val="000000"/>
                          </a:solidFill>
                          <a:latin typeface="calibri"/>
                        </a:rPr>
                        <a:t>•  QR-based Check-in at Airports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Travel Services/Consulting</a:t>
                      </a:r>
                    </a:p>
                    <a:p>
                      <a:pPr algn="l"/>
                      <a:r>
                        <a:rPr sz="1100" b="0">
                          <a:solidFill>
                            <a:srgbClr val="000000"/>
                          </a:solidFill>
                          <a:latin typeface="calibri"/>
                        </a:rPr>
                        <a:t>•  Airline &amp; Airport Operations</a:t>
                      </a:r>
                    </a:p>
                    <a:p>
                      <a:pPr algn="l"/>
                      <a:r>
                        <a:rPr sz="1100" b="0">
                          <a:solidFill>
                            <a:srgbClr val="000000"/>
                          </a:solidFill>
                          <a:latin typeface="calibri"/>
                        </a:rPr>
                        <a:t>•  Rail &amp; Road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collaborating with Q8 and Storm to establish fast-charging stations at select locations, enhancing customer convenience. This initiative aims to integrate dining experiences with transportation services, promoting accessibility.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Collaboration with Transportation Partners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Transport Management System</a:t>
                      </a:r>
                    </a:p>
                    <a:p>
                      <a:pPr algn="l"/>
                      <a:r>
                        <a:rPr sz="1100" b="0">
                          <a:solidFill>
                            <a:srgbClr val="000000"/>
                          </a:solidFill>
                          <a:latin typeface="calibri"/>
                        </a:rPr>
                        <a:t>•  Robotic Carriers</a:t>
                      </a:r>
                    </a:p>
                    <a:p>
                      <a:pPr algn="l"/>
                      <a:r>
                        <a:rPr sz="1100" b="0">
                          <a:solidFill>
                            <a:srgbClr val="000000"/>
                          </a:solidFill>
                          <a:latin typeface="calibri"/>
                        </a:rPr>
                        <a:t>•  Cloud-based Airfreight Handling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Airline &amp; Airport Operations</a:t>
                      </a:r>
                    </a:p>
                    <a:p>
                      <a:pPr algn="l"/>
                      <a:r>
                        <a:rPr sz="1100" b="0">
                          <a:solidFill>
                            <a:srgbClr val="000000"/>
                          </a:solidFill>
                          <a:latin typeface="calibri"/>
                        </a:rPr>
                        <a:t>•  Rail &amp; Road Operations</a:t>
                      </a:r>
                    </a:p>
                    <a:p>
                      <a:pPr algn="l"/>
                      <a:r>
                        <a:rPr sz="1100" b="0">
                          <a:solidFill>
                            <a:srgbClr val="000000"/>
                          </a:solidFill>
                          <a:latin typeface="calibri"/>
                        </a:rPr>
                        <a:t>•  Travel Services/Consulting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exploring partnerships with transportation providers to improve logistics and delivery services. This initiative aims to enhance customer convenience and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Travel &amp; Transport Operations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Expanding Drive-Thru Services for Accessibility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Airport Navigation Apps</a:t>
                      </a:r>
                    </a:p>
                    <a:p>
                      <a:pPr algn="l"/>
                      <a:r>
                        <a:rPr sz="1100" b="0">
                          <a:solidFill>
                            <a:srgbClr val="000000"/>
                          </a:solidFill>
                          <a:latin typeface="calibri"/>
                        </a:rPr>
                        <a:t>•  App-based Accessible Ride booking</a:t>
                      </a:r>
                    </a:p>
                    <a:p>
                      <a:pPr algn="l"/>
                      <a:r>
                        <a:rPr sz="1100" b="0">
                          <a:solidFill>
                            <a:srgbClr val="000000"/>
                          </a:solidFill>
                          <a:latin typeface="calibri"/>
                        </a:rPr>
                        <a:t>•  Self Service Taxi Booking Kiosk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Airline &amp; Airport Operations</a:t>
                      </a:r>
                    </a:p>
                    <a:p>
                      <a:pPr algn="l"/>
                      <a:r>
                        <a:rPr sz="1100" b="0">
                          <a:solidFill>
                            <a:srgbClr val="000000"/>
                          </a:solidFill>
                          <a:latin typeface="calibri"/>
                        </a:rPr>
                        <a:t>•  Travel Services/Consulting</a:t>
                      </a:r>
                    </a:p>
                    <a:p>
                      <a:pPr algn="l"/>
                      <a:r>
                        <a:rPr sz="1100" b="0">
                          <a:solidFill>
                            <a:srgbClr val="000000"/>
                          </a:solidFill>
                          <a:latin typeface="calibri"/>
                        </a:rPr>
                        <a:t>•  Rail &amp; Road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enhancing its drive-thru services by opening new locations, such as at Birmingham Airport, to improve customer accessibility. This initiative aims to cater to the growing demand for convenient dining options.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Streamlining Transportation Logistics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Port Optimization</a:t>
                      </a:r>
                    </a:p>
                    <a:p>
                      <a:pPr algn="l"/>
                      <a:r>
                        <a:rPr sz="1100" b="0">
                          <a:solidFill>
                            <a:srgbClr val="000000"/>
                          </a:solidFill>
                          <a:latin typeface="calibri"/>
                        </a:rPr>
                        <a:t>•  Air Cargo Route Optimization</a:t>
                      </a:r>
                    </a:p>
                    <a:p>
                      <a:pPr algn="l"/>
                      <a:r>
                        <a:rPr sz="1100" b="0">
                          <a:solidFill>
                            <a:srgbClr val="000000"/>
                          </a:solidFill>
                          <a:latin typeface="calibri"/>
                        </a:rPr>
                        <a:t>•  Real-time Baggage Handling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Rail &amp; Road Operations</a:t>
                      </a:r>
                    </a:p>
                    <a:p>
                      <a:pPr algn="l"/>
                      <a:r>
                        <a:rPr sz="1100" b="0">
                          <a:solidFill>
                            <a:srgbClr val="000000"/>
                          </a:solidFill>
                          <a:latin typeface="calibri"/>
                        </a:rPr>
                        <a:t>•  Airline &amp; Airport Operations</a:t>
                      </a:r>
                    </a:p>
                    <a:p>
                      <a:pPr algn="l"/>
                      <a:r>
                        <a:rPr sz="1100" b="0">
                          <a:solidFill>
                            <a:srgbClr val="000000"/>
                          </a:solidFill>
                          <a:latin typeface="calibri"/>
                        </a:rPr>
                        <a:t>•  Marine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improving transportation logistics for its supply chain to enhance efficiency and reduce operational costs. This initiative aims to ensure that products are delivered promptly to meet customer demand.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Accessibility through New Locations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Airport Navigation Apps</a:t>
                      </a:r>
                    </a:p>
                    <a:p>
                      <a:pPr algn="l"/>
                      <a:r>
                        <a:rPr sz="1100" b="0">
                          <a:solidFill>
                            <a:srgbClr val="000000"/>
                          </a:solidFill>
                          <a:latin typeface="calibri"/>
                        </a:rPr>
                        <a:t>•  App-based Accessible Ride booking</a:t>
                      </a:r>
                    </a:p>
                    <a:p>
                      <a:pPr algn="l"/>
                      <a:r>
                        <a:rPr sz="1100" b="0">
                          <a:solidFill>
                            <a:srgbClr val="000000"/>
                          </a:solidFill>
                          <a:latin typeface="calibri"/>
                        </a:rPr>
                        <a:t>•  Self Service Taxi Booking Kiosk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Travel Services/Consulting</a:t>
                      </a:r>
                    </a:p>
                    <a:p>
                      <a:pPr algn="l"/>
                      <a:r>
                        <a:rPr sz="1100" b="0">
                          <a:solidFill>
                            <a:srgbClr val="000000"/>
                          </a:solidFill>
                          <a:latin typeface="calibri"/>
                        </a:rPr>
                        <a:t>•  Airline &amp; Airport Operations</a:t>
                      </a:r>
                    </a:p>
                    <a:p>
                      <a:pPr algn="l"/>
                      <a:r>
                        <a:rPr sz="1100" b="0">
                          <a:solidFill>
                            <a:srgbClr val="000000"/>
                          </a:solidFill>
                          <a:latin typeface="calibri"/>
                        </a:rPr>
                        <a:t>•  Rail &amp; Road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working on establishing new restaurant locations that improve customer access and convenience. This includes plans for drive-thru services and strategically placed restaurants to cater to diverse customer needs.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Travel &amp; Transport Operations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Travel &amp; Transport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Drive-Thru Services for Customer Convenience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Self Service Taxi Booking Kiosk</a:t>
                      </a:r>
                    </a:p>
                    <a:p>
                      <a:pPr algn="l"/>
                      <a:r>
                        <a:rPr sz="1100" b="0">
                          <a:solidFill>
                            <a:srgbClr val="000000"/>
                          </a:solidFill>
                          <a:latin typeface="calibri"/>
                        </a:rPr>
                        <a:t>•  Real-time Baggage Handling System</a:t>
                      </a:r>
                    </a:p>
                    <a:p>
                      <a:pPr algn="l"/>
                      <a:r>
                        <a:rPr sz="1100" b="0">
                          <a:solidFill>
                            <a:srgbClr val="000000"/>
                          </a:solidFill>
                          <a:latin typeface="calibri"/>
                        </a:rPr>
                        <a:t>•  On-demand Taxi Booking App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Travel Services/Consulting</a:t>
                      </a:r>
                    </a:p>
                    <a:p>
                      <a:pPr algn="l"/>
                      <a:r>
                        <a:rPr sz="1100" b="0">
                          <a:solidFill>
                            <a:srgbClr val="000000"/>
                          </a:solidFill>
                          <a:latin typeface="calibri"/>
                        </a:rPr>
                        <a:t>•  Airline &amp; Airport Operations</a:t>
                      </a:r>
                    </a:p>
                    <a:p>
                      <a:pPr algn="l"/>
                      <a:r>
                        <a:rPr sz="1100" b="0">
                          <a:solidFill>
                            <a:srgbClr val="000000"/>
                          </a:solidFill>
                          <a:latin typeface="calibri"/>
                        </a:rPr>
                        <a:t>•  Rail &amp; Road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focusing on expanding its drive-thru services to improve customer convenience and reduce wait times. This initiative aims to cater to the growing demand for quick-service options in various locations.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Guest Experience and Value Offerings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Restaurant</a:t>
                      </a:r>
                    </a:p>
                    <a:p>
                      <a:pPr algn="l"/>
                      <a:r>
                        <a:rPr sz="1100" b="0">
                          <a:solidFill>
                            <a:srgbClr val="000000"/>
                          </a:solidFill>
                          <a:latin typeface="calibri"/>
                        </a:rPr>
                        <a:t>•  AI-based Personalized Dining Experience</a:t>
                      </a:r>
                    </a:p>
                    <a:p>
                      <a:pPr algn="l"/>
                      <a:r>
                        <a:rPr sz="1100" b="0">
                          <a:solidFill>
                            <a:srgbClr val="000000"/>
                          </a:solidFill>
                          <a:latin typeface="calibri"/>
                        </a:rPr>
                        <a:t>•  Generative AI-based Personalized Culinary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Lodging</a:t>
                      </a:r>
                    </a:p>
                    <a:p>
                      <a:pPr algn="l"/>
                      <a:r>
                        <a:rPr sz="1100" b="0">
                          <a:solidFill>
                            <a:srgbClr val="000000"/>
                          </a:solidFill>
                          <a:latin typeface="calibri"/>
                        </a:rPr>
                        <a:t>•  Wellness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dedicated to enhancing the guest experience by focusing on operational excellence, service speed, and high-quality experiences. The company is refining its value propositions through initiatives like the McValue platform, which includes affordable meal deals aimed at low- and middle-income consumers. Recent efforts have led to improved customer satisfaction scores and reduced wait times at drive-thrus. Additionally, McDonald's is co...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Menu Innovation with Iconic and Limited-Time Offerings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e-Menu</a:t>
                      </a:r>
                    </a:p>
                    <a:p>
                      <a:pPr algn="l"/>
                      <a:r>
                        <a:rPr sz="1100" b="0">
                          <a:solidFill>
                            <a:srgbClr val="000000"/>
                          </a:solidFill>
                          <a:latin typeface="calibri"/>
                        </a:rPr>
                        <a:t>•  Generative AI-based Personalized Culinary Experience</a:t>
                      </a:r>
                    </a:p>
                    <a:p>
                      <a:pPr algn="l"/>
                      <a:r>
                        <a:rPr sz="1100" b="0">
                          <a:solidFill>
                            <a:srgbClr val="000000"/>
                          </a:solidFill>
                          <a:latin typeface="calibri"/>
                        </a:rPr>
                        <a:t>•  AI-based Personalized Dining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Wellness</a:t>
                      </a:r>
                    </a:p>
                    <a:p>
                      <a:pPr algn="l"/>
                      <a:r>
                        <a:rPr sz="1100" b="0">
                          <a:solidFill>
                            <a:srgbClr val="000000"/>
                          </a:solidFill>
                          <a:latin typeface="calibri"/>
                        </a:rPr>
                        <a:t>•  Tours &amp; Recreation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focused on continuously refreshing its menu with new and returning items to attract and retain customers. Recent launches include the Big Arch burger featuring a unique signature sauce, the return of fan favorites like the Snack Wrap and Halloumi Fries, and limited-time desserts such as the Hershey's S'mores McFlurry and Birthday Cake McFlurry. These menu innovations are designed to evoke emotional connections and nostalgia while ca...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Hospitality Operations, Travel &amp; Transport Operations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Executing High-Impact Marketing Campaigns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Movie Marketing Campaign</a:t>
                      </a:r>
                    </a:p>
                    <a:p>
                      <a:pPr algn="l"/>
                      <a:r>
                        <a:rPr sz="1100" b="0">
                          <a:solidFill>
                            <a:srgbClr val="000000"/>
                          </a:solidFill>
                          <a:latin typeface="calibri"/>
                        </a:rPr>
                        <a:t>•  Cross-Channel Advertising Platform</a:t>
                      </a:r>
                    </a:p>
                    <a:p>
                      <a:pPr algn="l"/>
                      <a:r>
                        <a:rPr sz="1100" b="0">
                          <a:solidFill>
                            <a:srgbClr val="000000"/>
                          </a:solidFill>
                          <a:latin typeface="calibri"/>
                        </a:rPr>
                        <a:t>•  IoT-enabled Hyper-Targeted Marketing Campaigns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Digital Marketing</a:t>
                      </a:r>
                    </a:p>
                    <a:p>
                      <a:pPr algn="l"/>
                      <a:r>
                        <a:rPr sz="1100" b="0">
                          <a:solidFill>
                            <a:srgbClr val="000000"/>
                          </a:solidFill>
                          <a:latin typeface="calibri"/>
                        </a:rPr>
                        <a:t>•  Offline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launching significant marketing campaigns, such as the partnership with The Minecraft Movie, to engage customers and drive traffic. These campaigns aim to create memorable experiences and strengthen brand loyalty. The company is amplifying its marketing efforts to drive traffic and enhance brand strength through culturally relevant campaigns. By leveraging digital and traditional marketing strategies, McDonald's aims to connect with...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Leadership Enhancement in Global Brand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Brand Positioning</a:t>
                      </a:r>
                    </a:p>
                    <a:p>
                      <a:pPr algn="l"/>
                      <a:r>
                        <a:rPr sz="1100" b="0">
                          <a:solidFill>
                            <a:srgbClr val="000000"/>
                          </a:solidFill>
                          <a:latin typeface="calibri"/>
                        </a:rPr>
                        <a:t>•  AI-powered Virtual Agent for Marketing</a:t>
                      </a:r>
                    </a:p>
                    <a:p>
                      <a:pPr algn="l"/>
                      <a:r>
                        <a:rPr sz="1100" b="0">
                          <a:solidFill>
                            <a:srgbClr val="000000"/>
                          </a:solidFill>
                          <a:latin typeface="calibri"/>
                        </a:rPr>
                        <a:t>•  Cross-Channel Advertising Platform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Digital Marketing</a:t>
                      </a:r>
                    </a:p>
                    <a:p>
                      <a:pPr algn="l"/>
                      <a:r>
                        <a:rPr sz="1100" b="0">
                          <a:solidFill>
                            <a:srgbClr val="000000"/>
                          </a:solidFill>
                          <a:latin typeface="calibri"/>
                        </a:rPr>
                        <a:t>•  Business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has strengthened its global marketing leadership by appointing Paloma Azulay as Vice President of Global Brand Marketing, reporting to the EVP and Global Chief Marketing Officer. Azulay brings extensive experience from leading brand roles at Hulu and Restaurant Brands International. This leadership move aims to drive cohesive global brand strategies, enhance marketing effectiveness, and support new business ventures.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Customer Engagement through Limited-Edition Collaborations and Digital Experiences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Brand Positioning</a:t>
                      </a:r>
                    </a:p>
                    <a:p>
                      <a:pPr algn="l"/>
                      <a:r>
                        <a:rPr sz="1100" b="0">
                          <a:solidFill>
                            <a:srgbClr val="000000"/>
                          </a:solidFill>
                          <a:latin typeface="calibri"/>
                        </a:rPr>
                        <a:t>•  Targeted Cross Selling &amp; Up Selling using AI</a:t>
                      </a:r>
                    </a:p>
                    <a:p>
                      <a:pPr algn="l"/>
                      <a:r>
                        <a:rPr sz="1100" b="0">
                          <a:solidFill>
                            <a:srgbClr val="000000"/>
                          </a:solidFill>
                          <a:latin typeface="calibri"/>
                        </a:rPr>
                        <a:t>•  Wearable Banking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Account Management</a:t>
                      </a:r>
                    </a:p>
                    <a:p>
                      <a:pPr algn="l"/>
                      <a:r>
                        <a:rPr sz="1100" b="0">
                          <a:solidFill>
                            <a:srgbClr val="000000"/>
                          </a:solidFill>
                          <a:latin typeface="calibri"/>
                        </a:rPr>
                        <a:t>•  Business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leveraging brand collaborations and digital engagement to deepen customer connections. Examples include limited-edition collectible charms with Tokidoki in Singapore and the launch of Lil McDonalds Happy Meals featuring mini toys and a digital game experience. These initiatives are designed to create memorable brand interactions, especially targeting families and younger demographics, thereby strengthening brand loyalty.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Sales &amp; Marketing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Expanding Permanent Menu Options with Popular Chicken Offerings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e-Menu</a:t>
                      </a:r>
                    </a:p>
                    <a:p>
                      <a:pPr algn="l"/>
                      <a:r>
                        <a:rPr sz="1100" b="0">
                          <a:solidFill>
                            <a:srgbClr val="000000"/>
                          </a:solidFill>
                          <a:latin typeface="calibri"/>
                        </a:rPr>
                        <a:t>•  Restaurant Mobile Apps</a:t>
                      </a:r>
                    </a:p>
                    <a:p>
                      <a:pPr algn="l"/>
                      <a:r>
                        <a:rPr sz="1100" b="0">
                          <a:solidFill>
                            <a:srgbClr val="000000"/>
                          </a:solidFill>
                          <a:latin typeface="calibri"/>
                        </a:rPr>
                        <a:t>•  Generative AI-based Personalized Culinary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Wellness</a:t>
                      </a:r>
                    </a:p>
                    <a:p>
                      <a:pPr algn="l"/>
                      <a:r>
                        <a:rPr sz="1100" b="0">
                          <a:solidFill>
                            <a:srgbClr val="000000"/>
                          </a:solidFill>
                          <a:latin typeface="calibri"/>
                        </a:rPr>
                        <a:t>•  Lodging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Following successful trials and consumer demand, McDonald's has made Chicken McWings a permanent menu item across various service channels including stores, drive-throughs, and kiosks. This includes offering new dipping sauces to enhance the customer experience. This initiative aligns with the broader strategy to capitalize on the growing chicken segment within the fast-food industry and to boost sales amid competitive pressures.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Elevating Guest Experience through Service Excellence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Hospitality Employee Training</a:t>
                      </a:r>
                    </a:p>
                    <a:p>
                      <a:pPr algn="l"/>
                      <a:r>
                        <a:rPr sz="1100" b="0">
                          <a:solidFill>
                            <a:srgbClr val="000000"/>
                          </a:solidFill>
                          <a:latin typeface="calibri"/>
                        </a:rPr>
                        <a:t>•  Generative AI-based Personalized Culinary Experience</a:t>
                      </a:r>
                    </a:p>
                    <a:p>
                      <a:pPr algn="l"/>
                      <a:r>
                        <a:rPr sz="1100" b="0">
                          <a:solidFill>
                            <a:srgbClr val="000000"/>
                          </a:solidFill>
                          <a:latin typeface="calibri"/>
                        </a:rPr>
                        <a:t>•  Cloud-based Personalized Guest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Lodging</a:t>
                      </a:r>
                    </a:p>
                    <a:p>
                      <a:pPr algn="l"/>
                      <a:r>
                        <a:rPr sz="1100" b="0">
                          <a:solidFill>
                            <a:srgbClr val="000000"/>
                          </a:solidFill>
                          <a:latin typeface="calibri"/>
                        </a:rPr>
                        <a:t>•  Tours &amp; Recreation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improving service quality and guest experience across its restaurants. This includes staff training programs aimed at enhancing customer service skills. The initiative seeks to create a welcoming environment that encourages customer satisfaction and repeat visits.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Introduction of Festive Menu Items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Personalized Culinary Experience</a:t>
                      </a:r>
                    </a:p>
                    <a:p>
                      <a:pPr algn="l"/>
                      <a:r>
                        <a:rPr sz="1100" b="0">
                          <a:solidFill>
                            <a:srgbClr val="000000"/>
                          </a:solidFill>
                          <a:latin typeface="calibri"/>
                        </a:rPr>
                        <a:t>•  e-Menu</a:t>
                      </a:r>
                    </a:p>
                    <a:p>
                      <a:pPr algn="l"/>
                      <a:r>
                        <a:rPr sz="1100" b="0">
                          <a:solidFill>
                            <a:srgbClr val="000000"/>
                          </a:solidFill>
                          <a:latin typeface="calibri"/>
                        </a:rPr>
                        <a:t>•  Contactless Beverage Dispenser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Wellness</a:t>
                      </a:r>
                    </a:p>
                    <a:p>
                      <a:pPr algn="l"/>
                      <a:r>
                        <a:rPr sz="1100" b="0">
                          <a:solidFill>
                            <a:srgbClr val="000000"/>
                          </a:solidFill>
                          <a:latin typeface="calibri"/>
                        </a:rPr>
                        <a:t>•  Tours &amp; Recreation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launching a new festive menu featuring seasonal favorites like the Big Tasty and Galaxy Caramel beverages. This initiative aims to enhance customer experience during the holiday season.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Hospitality Operations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Hospitality Operations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Revamping Restaurant Designs and Experiences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Restaurant</a:t>
                      </a:r>
                    </a:p>
                    <a:p>
                      <a:pPr algn="l"/>
                      <a:r>
                        <a:rPr sz="1100" b="0">
                          <a:solidFill>
                            <a:srgbClr val="000000"/>
                          </a:solidFill>
                          <a:latin typeface="calibri"/>
                        </a:rPr>
                        <a:t>•  Generative AI-based Personalized Culinary Experience</a:t>
                      </a:r>
                    </a:p>
                    <a:p>
                      <a:pPr algn="l"/>
                      <a:r>
                        <a:rPr sz="1100" b="0">
                          <a:solidFill>
                            <a:srgbClr val="000000"/>
                          </a:solidFill>
                          <a:latin typeface="calibri"/>
                        </a:rPr>
                        <a:t>•  Automated Restaurant Management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Food &amp; Beverages</a:t>
                      </a:r>
                    </a:p>
                    <a:p>
                      <a:pPr algn="l"/>
                      <a:r>
                        <a:rPr sz="1100" b="0">
                          <a:solidFill>
                            <a:srgbClr val="000000"/>
                          </a:solidFill>
                          <a:latin typeface="calibri"/>
                        </a:rPr>
                        <a:t>•  Lodging</a:t>
                      </a:r>
                    </a:p>
                    <a:p>
                      <a:pPr algn="l"/>
                      <a:r>
                        <a:rPr sz="1100" b="0">
                          <a:solidFill>
                            <a:srgbClr val="000000"/>
                          </a:solidFill>
                          <a:latin typeface="calibri"/>
                        </a:rPr>
                        <a:t>•  Tours &amp; Recreation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refurbishing existing locations and implementing new kitchen designs and front counter changes to improve operational efficiency and customer satisfaction. These renovations aim to create a more inviting atmosphere, reduce congestion, and enhance service speed while meeting evolving customer expectations.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Customer Satisfaction and Trust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App-based Customer Loyalty Program</a:t>
                      </a:r>
                    </a:p>
                    <a:p>
                      <a:pPr algn="l"/>
                      <a:r>
                        <a:rPr sz="1100" b="0">
                          <a:solidFill>
                            <a:srgbClr val="000000"/>
                          </a:solidFill>
                          <a:latin typeface="calibri"/>
                        </a:rPr>
                        <a:t>•  AI-based Customer Loyalty Programs</a:t>
                      </a:r>
                    </a:p>
                    <a:p>
                      <a:pPr algn="l"/>
                      <a:r>
                        <a:rPr sz="1100" b="0">
                          <a:solidFill>
                            <a:srgbClr val="000000"/>
                          </a:solidFill>
                          <a:latin typeface="calibri"/>
                        </a:rPr>
                        <a:t>•  QR-based Customer Loyalty Programs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committed to achieving high customer satisfaction scores by focusing on operational excellence and high-quality service. Following a recent E. coli outbreak, the company prioritized rebuilding customer trust through transparent communication and swift action, ensuring food safety remains a top priority. Additionally, McDonald's is leveraging digital platforms to enhance customer engagement, with a robust loyalty program that has 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Digital Feedback Platform Integration for Enhanced Customer Insights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Real-time Customer Satisfaction Monitoring</a:t>
                      </a:r>
                    </a:p>
                    <a:p>
                      <a:pPr algn="l"/>
                      <a:r>
                        <a:rPr sz="1100" b="0">
                          <a:solidFill>
                            <a:srgbClr val="000000"/>
                          </a:solidFill>
                          <a:latin typeface="calibri"/>
                        </a:rPr>
                        <a:t>•  Data-driven Customer Insights Platform</a:t>
                      </a:r>
                    </a:p>
                    <a:p>
                      <a:pPr algn="l"/>
                      <a:r>
                        <a:rPr sz="1100" b="0">
                          <a:solidFill>
                            <a:srgbClr val="000000"/>
                          </a:solidFill>
                          <a:latin typeface="calibri"/>
                        </a:rPr>
                        <a:t>•  Review Management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has implemented a new digital feedback system in U.S. and Australian restaurants to replace paper-based surveys. Integrated with the McDonald's mobile app, this platform prompts customers for feedback shortly after their visit and uses analytical tools to prioritize responses by relevance and urgency. This initiative supports faster, more actionable customer insights to improve service quality and overall customer satisfaction.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Hospitality Operations, Customer Support &amp; Service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Customer Engagement through Technology and Digital Platforms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App-based Customer Loyalty Program</a:t>
                      </a:r>
                    </a:p>
                    <a:p>
                      <a:pPr algn="l"/>
                      <a:r>
                        <a:rPr sz="1100" b="0">
                          <a:solidFill>
                            <a:srgbClr val="000000"/>
                          </a:solidFill>
                          <a:latin typeface="calibri"/>
                        </a:rPr>
                        <a:t>•  AI-based Customer Engagement</a:t>
                      </a:r>
                    </a:p>
                    <a:p>
                      <a:pPr algn="l"/>
                      <a:r>
                        <a:rPr sz="1100" b="0">
                          <a:solidFill>
                            <a:srgbClr val="000000"/>
                          </a:solidFill>
                          <a:latin typeface="calibri"/>
                        </a:rPr>
                        <a:t>•  AR-based Customer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leveraging technology and digital platforms—including mobile apps, kiosks, and online ordering systems—to improve customer engagement, streamline order placement, and facilitate feedback. These initiatives aim to create seamless, personalized experiences, reduce wait times, and encourage loyalty and repeat business through efficient service and targeted promotions.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Enhancing Customer Engagement through Promotions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App-based Customer Loyalty Program</a:t>
                      </a:r>
                    </a:p>
                    <a:p>
                      <a:pPr algn="l"/>
                      <a:r>
                        <a:rPr sz="1100" b="0">
                          <a:solidFill>
                            <a:srgbClr val="000000"/>
                          </a:solidFill>
                          <a:latin typeface="calibri"/>
                        </a:rPr>
                        <a:t>•  QR-based Customer Loyalty Programs</a:t>
                      </a:r>
                    </a:p>
                    <a:p>
                      <a:pPr algn="l"/>
                      <a:r>
                        <a:rPr sz="1100" b="0">
                          <a:solidFill>
                            <a:srgbClr val="000000"/>
                          </a:solidFill>
                          <a:latin typeface="calibri"/>
                        </a:rPr>
                        <a:t>•  AI-based Customer Loyalty Programs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focusing on customer engagement by launching promotional deals like the McSmart Meal, which offers value meals at competitive prices to attract more customers amid rising living costs. This initiative aims to improve customer satisfaction and retention by providing affordable meal options that cater to diverse preferences.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Launch of Reusable Holiday Cups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Airline Meal Ordering Device</a:t>
                      </a:r>
                    </a:p>
                    <a:p>
                      <a:pPr algn="l"/>
                      <a:r>
                        <a:rPr sz="1100" b="0">
                          <a:solidFill>
                            <a:srgbClr val="000000"/>
                          </a:solidFill>
                          <a:latin typeface="calibri"/>
                        </a:rPr>
                        <a:t>•  IoT-based Interactive Beer Bottles</a:t>
                      </a:r>
                    </a:p>
                    <a:p>
                      <a:pPr algn="l"/>
                      <a:r>
                        <a:rPr sz="1100" b="0">
                          <a:solidFill>
                            <a:srgbClr val="000000"/>
                          </a:solidFill>
                          <a:latin typeface="calibri"/>
                        </a:rPr>
                        <a:t>•  QR-based Customer Loyalty Programs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introducing its first-ever reusable cups as part of the Holiday Christmas Collection, aimed at promoting eco-friendly practices among customers. These cups will be available through the McDo App and in stores, encouraging a shift towards sustainability.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Customer Support &amp; Service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Strengthening Supplier Relationships and Cost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Predictive Cost Analytics for Sourcing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focused on optimizing procurement processes to ensure quality and compliance while managing costs. This includes evaluating supplier performance and fostering strong partnerships to enhance supply chain efficiency. The company is taking decisive action to ensure supplier compliance and quality, particularly in response to recent food safety issues. By focusing on strategic sourcing and managing vendor relationships, McDonald's aims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Supply Chain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ML-based Sustainable Procurement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committed to optimizing its supply chain processes to ensure timely delivery and quality of products. This includes evaluating supplier performance and implementing cost-effective sourcing strategies. The focus is on maintaining strong supplier relationships while minimizing operational costs.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Optimizing Supplier Relationships for Quality Assurance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Blockchain-based Supplier Relationship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focused on enhancing vendor relationships to ensure compliance and quality in its supply chain. This initiative includes evaluating and negotiating with suppliers to secure the best value for the organization.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Procurement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Sourcing Sustainable Ingredients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Sustainable Sourcing Platform</a:t>
                      </a:r>
                    </a:p>
                    <a:p>
                      <a:pPr algn="l"/>
                      <a:r>
                        <a:rPr sz="1100" b="0">
                          <a:solidFill>
                            <a:srgbClr val="000000"/>
                          </a:solidFill>
                          <a:latin typeface="calibri"/>
                        </a:rPr>
                        <a:t>•  ML-based Sustainable Procurement Optimization</a:t>
                      </a:r>
                    </a:p>
                    <a:p>
                      <a:pPr algn="l"/>
                      <a:r>
                        <a:rPr sz="1100" b="0">
                          <a:solidFill>
                            <a:srgbClr val="000000"/>
                          </a:solidFill>
                          <a:latin typeface="calibri"/>
                        </a:rPr>
                        <a:t>•  AI-driven Supplier Sustainability Evaluation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prioritizing the procurement of sustainable ingredients to align with its environmental goals. This includes partnerships with suppliers to ensure responsible sourcing practices.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Strengthening Supplier Relationships for Quality Assurance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Blockchain-based Supplier Relationship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focused on optimizing supplier partnerships to ensure quality and compliance in sourcing. This includes evaluating and negotiating with suppliers to enhance supply chain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Ensuring Compliance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Legal Risk Management</a:t>
                      </a:r>
                    </a:p>
                    <a:p>
                      <a:pPr algn="l"/>
                      <a:r>
                        <a:rPr sz="1100" b="0">
                          <a:solidFill>
                            <a:srgbClr val="000000"/>
                          </a:solidFill>
                          <a:latin typeface="calibri"/>
                        </a:rPr>
                        <a:t>•  RPA-based Legal Compliance Monitoring</a:t>
                      </a:r>
                    </a:p>
                    <a:p>
                      <a:pPr algn="l"/>
                      <a:r>
                        <a:rPr sz="1100" b="0">
                          <a:solidFill>
                            <a:srgbClr val="000000"/>
                          </a:solidFill>
                          <a:latin typeface="calibri"/>
                        </a:rPr>
                        <a:t>•  RPA-based Legal Compliance Audits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legal team is focused on maintaining compliance with regulations and managing risks associated with operations. This includes contract management, intellectual property protection, and ensuring adherence to governance standards. The company is committed to protecting its interests and mitigating potential legal challenges, particularly in areas related to food safety and supply chain issues. By maintaining a strong compliance framework...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Legal, Procurement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6ACAD05-7ACC-F038-3E9C-EACB7CB37A3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3E0DA683-574E-93FE-4377-BA54D19453AE}"/>
              </a:ext>
            </a:extLst>
          </p:cNvPr>
          <p:cNvGraphicFramePr>
            <a:graphicFrameLocks noGrp="1"/>
          </p:cNvGraphicFramePr>
          <p:nvPr>
            <p:extLst>
              <p:ext uri="{D42A27DB-BD31-4B8C-83A1-F6EECF244321}">
                <p14:modId xmlns:p14="http://schemas.microsoft.com/office/powerpoint/2010/main" val="3787103369"/>
              </p:ext>
            </p:extLst>
          </p:nvPr>
        </p:nvGraphicFramePr>
        <p:xfrm>
          <a:off x="123826" y="1351722"/>
          <a:ext cx="11785408" cy="4770782"/>
        </p:xfrm>
        <a:graphic>
          <a:graphicData uri="http://schemas.openxmlformats.org/drawingml/2006/table">
            <a:tbl>
              <a:tblPr firstRow="1" bandRow="1">
                <a:tableStyleId>{5C22544A-7EE6-4342-B048-85BDC9FD1C3A}</a:tableStyleId>
              </a:tblPr>
              <a:tblGrid>
                <a:gridCol w="1630028">
                  <a:extLst>
                    <a:ext uri="{9D8B030D-6E8A-4147-A177-3AD203B41FA5}">
                      <a16:colId xmlns:a16="http://schemas.microsoft.com/office/drawing/2014/main" val="1325613316"/>
                    </a:ext>
                  </a:extLst>
                </a:gridCol>
                <a:gridCol w="5598660">
                  <a:extLst>
                    <a:ext uri="{9D8B030D-6E8A-4147-A177-3AD203B41FA5}">
                      <a16:colId xmlns:a16="http://schemas.microsoft.com/office/drawing/2014/main" val="3966382679"/>
                    </a:ext>
                  </a:extLst>
                </a:gridCol>
                <a:gridCol w="2278360">
                  <a:extLst>
                    <a:ext uri="{9D8B030D-6E8A-4147-A177-3AD203B41FA5}">
                      <a16:colId xmlns:a16="http://schemas.microsoft.com/office/drawing/2014/main" val="3929898420"/>
                    </a:ext>
                  </a:extLst>
                </a:gridCol>
                <a:gridCol w="2278360">
                  <a:extLst>
                    <a:ext uri="{9D8B030D-6E8A-4147-A177-3AD203B41FA5}">
                      <a16:colId xmlns:a16="http://schemas.microsoft.com/office/drawing/2014/main" val="3544141789"/>
                    </a:ext>
                  </a:extLst>
                </a:gridCol>
              </a:tblGrid>
              <a:tr h="675580">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450386">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Ensuring Compliance with Regulatory Standards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Compliance Monitoring</a:t>
                      </a:r>
                    </a:p>
                    <a:p>
                      <a:pPr algn="l"/>
                      <a:r>
                        <a:rPr sz="1100" b="0">
                          <a:solidFill>
                            <a:srgbClr val="000000"/>
                          </a:solidFill>
                          <a:latin typeface="calibri"/>
                        </a:rPr>
                        <a:t>•  RPA-based Legal Compliance Audits</a:t>
                      </a:r>
                    </a:p>
                    <a:p>
                      <a:pPr algn="l"/>
                      <a:r>
                        <a:rPr sz="1100" b="0">
                          <a:solidFill>
                            <a:srgbClr val="000000"/>
                          </a:solidFill>
                          <a:latin typeface="calibri"/>
                        </a:rPr>
                        <a:t>•  RPA-based Legal Compliance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552001">
                <a:tc vMerge="1">
                  <a:txBody>
                    <a:bodyPr/>
                    <a:lstStyle/>
                    <a:p>
                      <a:pPr algn="ctr"/>
                      <a:endParaRPr/>
                    </a:p>
                  </a:txBody>
                  <a:tcPr/>
                </a:tc>
                <a:tc>
                  <a:txBody>
                    <a:bodyPr/>
                    <a:lstStyle/>
                    <a:p>
                      <a:pPr algn="l"/>
                      <a:r>
                        <a:rPr sz="1100" b="0">
                          <a:solidFill>
                            <a:srgbClr val="000000"/>
                          </a:solidFill>
                          <a:latin typeface="calibri"/>
                        </a:rPr>
                        <a:t>McDonald's is prioritizing compliance with legal and regulatory standards across its operations. This includes regular audits and updates to policies to align with changing regulations. The initiative aims to mitigate legal risks and ensure the company's operations are within legal frameworks.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548777">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Compliance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Legal Risk Management</a:t>
                      </a:r>
                    </a:p>
                    <a:p>
                      <a:pPr algn="l"/>
                      <a:r>
                        <a:rPr sz="1100" b="0">
                          <a:solidFill>
                            <a:srgbClr val="000000"/>
                          </a:solidFill>
                          <a:latin typeface="calibri"/>
                        </a:rPr>
                        <a:t>•  RPA-based Legal Compliance Monitoring</a:t>
                      </a:r>
                    </a:p>
                    <a:p>
                      <a:pPr algn="l"/>
                      <a:r>
                        <a:rPr sz="1100" b="0">
                          <a:solidFill>
                            <a:srgbClr val="000000"/>
                          </a:solidFill>
                          <a:latin typeface="calibri"/>
                        </a:rPr>
                        <a:t>•  RPA-based Legal Compliance Audits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Litigation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544038">
                <a:tc vMerge="1">
                  <a:txBody>
                    <a:bodyPr/>
                    <a:lstStyle/>
                    <a:p>
                      <a:pPr algn="ctr"/>
                      <a:endParaRPr/>
                    </a:p>
                  </a:txBody>
                  <a:tcPr/>
                </a:tc>
                <a:tc>
                  <a:txBody>
                    <a:bodyPr/>
                    <a:lstStyle/>
                    <a:p>
                      <a:pPr algn="l"/>
                      <a:r>
                        <a:rPr sz="1100" b="0">
                          <a:solidFill>
                            <a:srgbClr val="000000"/>
                          </a:solidFill>
                          <a:latin typeface="calibri"/>
                        </a:rPr>
                        <a:t>McDonald's is reinforcing its legal frameworks to ensure compliance with health regulations following the E. coli outbreak. This includes managing litigation risks and safeguarding the company's interests.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bl>
          </a:graphicData>
        </a:graphic>
      </p:graphicFrame>
      <p:sp>
        <p:nvSpPr>
          <p:cNvPr id="2" name="Title 1">
            <a:extLst>
              <a:ext uri="{FF2B5EF4-FFF2-40B4-BE49-F238E27FC236}">
                <a16:creationId xmlns:a16="http://schemas.microsoft.com/office/drawing/2014/main" id="{0DE4E251-7A76-7041-3040-B1541AE8B21D}"/>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Legal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lIns="91440" tIns="45720" rIns="91440" bIns="45720"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a:ea typeface="Tahoma"/>
                <a:cs typeface="Calibri"/>
              </a:rPr>
              <a:t>Estimated IT </a:t>
            </a:r>
            <a:r>
              <a:rPr lang="en-IN" sz="1600">
                <a:solidFill>
                  <a:srgbClr val="C00000"/>
                </a:solidFill>
                <a:latin typeface="Calibri"/>
                <a:ea typeface="Tahoma"/>
                <a:cs typeface="Calibri"/>
              </a:rPr>
              <a:t>Spend</a:t>
            </a:r>
            <a:endParaRPr lang="en-IN" sz="1600" b="1">
              <a:solidFill>
                <a:srgbClr val="C00000"/>
              </a:solidFill>
              <a:latin typeface="Calibri" panose="020F0502020204030204" pitchFamily="34" charset="0"/>
              <a:cs typeface="Calibri" panose="020F0502020204030204" pitchFamily="34" charset="0"/>
            </a:endParaRPr>
          </a:p>
        </p:txBody>
      </p:sp>
      <p:sp>
        <p:nvSpPr>
          <p:cNvPr id="74" name="TextBox 73"/>
          <p:cNvSpPr txBox="1"/>
          <p:nvPr/>
        </p:nvSpPr>
        <p:spPr>
          <a:xfrm>
            <a:off x="515956" y="2225406"/>
            <a:ext cx="11160087" cy="4120310"/>
          </a:xfrm>
          <a:prstGeom prst="rect">
            <a:avLst/>
          </a:prstGeom>
          <a:noFill/>
        </p:spPr>
        <p:txBody>
          <a:bodyPr wrap="none">
            <a:spAutoFit/>
          </a:bodyPr>
          <a:lstStyle/>
          <a:p>
            <a:endParaRPr/>
          </a:p>
        </p:txBody>
      </p:sp>
      <p:sp>
        <p:nvSpPr>
          <p:cNvPr id="5" name="Rectangle 4">
            <a:extLst>
              <a:ext uri="{FF2B5EF4-FFF2-40B4-BE49-F238E27FC236}">
                <a16:creationId xmlns:a16="http://schemas.microsoft.com/office/drawing/2014/main" id="{A7E6AC50-3BF5-5695-A81B-C800328C6FE2}"/>
              </a:ext>
            </a:extLst>
          </p:cNvPr>
          <p:cNvSpPr/>
          <p:nvPr/>
        </p:nvSpPr>
        <p:spPr>
          <a:xfrm>
            <a:off x="4079792" y="1219178"/>
            <a:ext cx="40324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calibri"/>
                <a:ea typeface="+mn-ea"/>
                <a:cs typeface="Calibri"/>
              </a:rPr>
              <a:t>Estimated Total IT Spend (in USD Million)</a:t>
            </a:r>
            <a:endParaRPr lang="en-IN" sz="1200" b="1" i="0" u="sng" strike="noStrike" kern="1200" cap="none" spc="0" normalizeH="0" baseline="0" noProof="0">
              <a:ln>
                <a:noFill/>
              </a:ln>
              <a:solidFill>
                <a:srgbClr val="000000"/>
              </a:solidFill>
              <a:effectLst/>
              <a:uLnTx/>
              <a:uFillTx/>
              <a:latin typeface="Calibiri"/>
              <a:cs typeface="Calibri"/>
            </a:endParaRPr>
          </a:p>
        </p:txBody>
      </p:sp>
      <p:sp>
        <p:nvSpPr>
          <p:cNvPr id="6" name="Rectangle 5">
            <a:extLst>
              <a:ext uri="{FF2B5EF4-FFF2-40B4-BE49-F238E27FC236}">
                <a16:creationId xmlns:a16="http://schemas.microsoft.com/office/drawing/2014/main" id="{4F6A7CD4-1A0D-B9D6-674A-484E86422755}"/>
              </a:ext>
            </a:extLst>
          </p:cNvPr>
          <p:cNvSpPr/>
          <p:nvPr/>
        </p:nvSpPr>
        <p:spPr>
          <a:xfrm>
            <a:off x="4888510" y="1660737"/>
            <a:ext cx="2414980" cy="26161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algn="ctr">
              <a:defRPr/>
            </a:pPr>
            <a:r>
              <a:rPr lang="en-US" sz="1100" b="1" i="0" u="none">
                <a:solidFill>
                  <a:srgbClr val="000000"/>
                </a:solidFill>
                <a:latin typeface="calibri"/>
                <a:cs typeface="Calibri"/>
              </a:rPr>
              <a:t>Last 3 Financial Years CAGR: 5.74%</a:t>
            </a:r>
            <a:endParaRPr lang="en-IN" sz="1100" b="0" i="0" u="none" strike="noStrike" kern="1200" cap="none" spc="0" normalizeH="0" baseline="0" noProof="0">
              <a:ln>
                <a:noFill/>
              </a:ln>
              <a:solidFill>
                <a:srgbClr val="000000"/>
              </a:solidFill>
              <a:effectLst/>
              <a:uLnTx/>
              <a:uFillTx/>
              <a:latin typeface="Calibiri"/>
              <a:cs typeface="Calibri"/>
            </a:endParaRPr>
          </a:p>
        </p:txBody>
      </p:sp>
      <p:sp>
        <p:nvSpPr>
          <p:cNvPr id="20" name="TextBox 19">
            <a:extLst>
              <a:ext uri="{FF2B5EF4-FFF2-40B4-BE49-F238E27FC236}">
                <a16:creationId xmlns:a16="http://schemas.microsoft.com/office/drawing/2014/main" id="{448FE657-52AC-B1A3-A101-F4A4C363310E}"/>
              </a:ext>
            </a:extLst>
          </p:cNvPr>
          <p:cNvSpPr txBox="1"/>
          <p:nvPr/>
        </p:nvSpPr>
        <p:spPr>
          <a:xfrm flipH="1">
            <a:off x="6229" y="6489388"/>
            <a:ext cx="1059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IT spend is calculated using Draup Proprietary Model, which utilizes publicly available datasets for Digital Intentions, Use cases, Outsourcing partnership datasets, Company's Financial Reports, Official Public commentaries along with Draup Profile Database and Draup's Salary estimation ML model to arrive at the estimates for the expense in each spend category by the company</a:t>
            </a:r>
          </a:p>
        </p:txBody>
      </p:sp>
      <p:graphicFrame>
        <p:nvGraphicFramePr>
          <p:cNvPr id="75" name="Chart 74"/>
          <p:cNvGraphicFramePr>
            <a:graphicFrameLocks noGrp="1"/>
          </p:cNvGraphicFramePr>
          <p:nvPr/>
        </p:nvGraphicFramePr>
        <p:xfrm>
          <a:off x="515956" y="2225406"/>
          <a:ext cx="11160087" cy="41203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3D Printing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Ai Build</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Analytics &amp; Business Intelligence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Analyst Notebook</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Elasticsearch</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GapMaps</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MINITAB</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Artificial Intelligence &amp; Machine Learning</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ChatBot</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Kaldi</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MLflow</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Tensorflow</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Asset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IBM Maximo</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IBM TRIRIGA</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Smart Inspection</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Association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Membee</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Automotive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Ratality</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Augmented Reality &amp; Virtual Reality</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ARCore</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Levar</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Big Data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Data Lake Analytics</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Access</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Databricks</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RDS</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20450" y="1364344"/>
            <a:ext cx="419100" cy="431800"/>
          </a:xfrm>
          <a:prstGeom prst="rect">
            <a:avLst/>
          </a:prstGeom>
        </p:spPr>
      </p:pic>
      <p:pic>
        <p:nvPicPr>
          <p:cNvPr id="428" name="Picture 427" descr="image.png"/>
          <p:cNvPicPr>
            <a:picLocks noChangeAspect="1"/>
          </p:cNvPicPr>
          <p:nvPr/>
        </p:nvPicPr>
        <p:blipFill>
          <a:blip r:embed="rId3"/>
          <a:stretch>
            <a:fillRect/>
          </a:stretch>
        </p:blipFill>
        <p:spPr>
          <a:xfrm>
            <a:off x="725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833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9414100" y="1363901"/>
            <a:ext cx="431800" cy="431800"/>
          </a:xfrm>
          <a:prstGeom prst="rect">
            <a:avLst/>
          </a:prstGeom>
        </p:spPr>
      </p:pic>
      <p:pic>
        <p:nvPicPr>
          <p:cNvPr id="431" name="Picture 430" descr="image.png"/>
          <p:cNvPicPr>
            <a:picLocks noChangeAspect="1"/>
          </p:cNvPicPr>
          <p:nvPr/>
        </p:nvPicPr>
        <p:blipFill>
          <a:blip r:embed="rId6"/>
          <a:stretch>
            <a:fillRect/>
          </a:stretch>
        </p:blipFill>
        <p:spPr>
          <a:xfrm>
            <a:off x="10500450" y="1364344"/>
            <a:ext cx="419100" cy="431800"/>
          </a:xfrm>
          <a:prstGeom prst="rect">
            <a:avLst/>
          </a:prstGeom>
        </p:spPr>
      </p:pic>
      <p:pic>
        <p:nvPicPr>
          <p:cNvPr id="432" name="Picture 431" descr="image.png"/>
          <p:cNvPicPr>
            <a:picLocks noChangeAspect="1"/>
          </p:cNvPicPr>
          <p:nvPr/>
        </p:nvPicPr>
        <p:blipFill>
          <a:blip r:embed="rId7"/>
          <a:stretch>
            <a:fillRect/>
          </a:stretch>
        </p:blipFill>
        <p:spPr>
          <a:xfrm>
            <a:off x="1085500" y="2882644"/>
            <a:ext cx="889000" cy="203200"/>
          </a:xfrm>
          <a:prstGeom prst="rect">
            <a:avLst/>
          </a:prstGeom>
        </p:spPr>
      </p:pic>
      <p:pic>
        <p:nvPicPr>
          <p:cNvPr id="433" name="Picture 432" descr="image.png"/>
          <p:cNvPicPr>
            <a:picLocks noChangeAspect="1"/>
          </p:cNvPicPr>
          <p:nvPr/>
        </p:nvPicPr>
        <p:blipFill>
          <a:blip r:embed="rId8"/>
          <a:stretch>
            <a:fillRect/>
          </a:stretch>
        </p:blipFill>
        <p:spPr>
          <a:xfrm>
            <a:off x="2164039" y="2867076"/>
            <a:ext cx="977900" cy="228600"/>
          </a:xfrm>
          <a:prstGeom prst="rect">
            <a:avLst/>
          </a:prstGeom>
        </p:spPr>
      </p:pic>
      <p:pic>
        <p:nvPicPr>
          <p:cNvPr id="434" name="Picture 433" descr="image.png"/>
          <p:cNvPicPr>
            <a:picLocks noChangeAspect="1"/>
          </p:cNvPicPr>
          <p:nvPr/>
        </p:nvPicPr>
        <p:blipFill>
          <a:blip r:embed="rId9"/>
          <a:stretch>
            <a:fillRect/>
          </a:stretch>
        </p:blipFill>
        <p:spPr>
          <a:xfrm>
            <a:off x="3244039" y="2810938"/>
            <a:ext cx="977900" cy="355600"/>
          </a:xfrm>
          <a:prstGeom prst="rect">
            <a:avLst/>
          </a:prstGeom>
        </p:spPr>
      </p:pic>
      <p:pic>
        <p:nvPicPr>
          <p:cNvPr id="435" name="Picture 434" descr="image.png"/>
          <p:cNvPicPr>
            <a:picLocks noChangeAspect="1"/>
          </p:cNvPicPr>
          <p:nvPr/>
        </p:nvPicPr>
        <p:blipFill>
          <a:blip r:embed="rId10"/>
          <a:stretch>
            <a:fillRect/>
          </a:stretch>
        </p:blipFill>
        <p:spPr>
          <a:xfrm>
            <a:off x="455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7025500" y="2855144"/>
            <a:ext cx="889000" cy="330200"/>
          </a:xfrm>
          <a:prstGeom prst="rect">
            <a:avLst/>
          </a:prstGeom>
        </p:spPr>
      </p:pic>
      <p:pic>
        <p:nvPicPr>
          <p:cNvPr id="437" name="Picture 436" descr="image.png"/>
          <p:cNvPicPr>
            <a:picLocks noChangeAspect="1"/>
          </p:cNvPicPr>
          <p:nvPr/>
        </p:nvPicPr>
        <p:blipFill>
          <a:blip r:embed="rId11"/>
          <a:stretch>
            <a:fillRect/>
          </a:stretch>
        </p:blipFill>
        <p:spPr>
          <a:xfrm>
            <a:off x="8105500" y="2855144"/>
            <a:ext cx="889000" cy="330200"/>
          </a:xfrm>
          <a:prstGeom prst="rect">
            <a:avLst/>
          </a:prstGeom>
        </p:spPr>
      </p:pic>
      <p:pic>
        <p:nvPicPr>
          <p:cNvPr id="438" name="Picture 437" descr="image.png"/>
          <p:cNvPicPr>
            <a:picLocks noChangeAspect="1"/>
          </p:cNvPicPr>
          <p:nvPr/>
        </p:nvPicPr>
        <p:blipFill>
          <a:blip r:embed="rId12"/>
          <a:stretch>
            <a:fillRect/>
          </a:stretch>
        </p:blipFill>
        <p:spPr>
          <a:xfrm>
            <a:off x="9452200" y="2804344"/>
            <a:ext cx="355600" cy="431800"/>
          </a:xfrm>
          <a:prstGeom prst="rect">
            <a:avLst/>
          </a:prstGeom>
        </p:spPr>
      </p:pic>
      <p:pic>
        <p:nvPicPr>
          <p:cNvPr id="439" name="Picture 438" descr="image.png"/>
          <p:cNvPicPr>
            <a:picLocks noChangeAspect="1"/>
          </p:cNvPicPr>
          <p:nvPr/>
        </p:nvPicPr>
        <p:blipFill>
          <a:blip r:embed="rId13"/>
          <a:stretch>
            <a:fillRect/>
          </a:stretch>
        </p:blipFill>
        <p:spPr>
          <a:xfrm>
            <a:off x="1085500" y="4341694"/>
            <a:ext cx="889000" cy="165100"/>
          </a:xfrm>
          <a:prstGeom prst="rect">
            <a:avLst/>
          </a:prstGeom>
        </p:spPr>
      </p:pic>
      <p:pic>
        <p:nvPicPr>
          <p:cNvPr id="440" name="Picture 439" descr="image.png"/>
          <p:cNvPicPr>
            <a:picLocks noChangeAspect="1"/>
          </p:cNvPicPr>
          <p:nvPr/>
        </p:nvPicPr>
        <p:blipFill>
          <a:blip r:embed="rId14"/>
          <a:stretch>
            <a:fillRect/>
          </a:stretch>
        </p:blipFill>
        <p:spPr>
          <a:xfrm>
            <a:off x="1307750" y="5648344"/>
            <a:ext cx="444500" cy="431800"/>
          </a:xfrm>
          <a:prstGeom prst="rect">
            <a:avLst/>
          </a:prstGeom>
        </p:spPr>
      </p:pic>
      <p:pic>
        <p:nvPicPr>
          <p:cNvPr id="441" name="Picture 440" descr="image.png"/>
          <p:cNvPicPr>
            <a:picLocks noChangeAspect="1"/>
          </p:cNvPicPr>
          <p:nvPr/>
        </p:nvPicPr>
        <p:blipFill>
          <a:blip r:embed="rId15"/>
          <a:stretch>
            <a:fillRect/>
          </a:stretch>
        </p:blipFill>
        <p:spPr>
          <a:xfrm>
            <a:off x="7254100" y="4244344"/>
            <a:ext cx="431800" cy="431800"/>
          </a:xfrm>
          <a:prstGeom prst="rect">
            <a:avLst/>
          </a:prstGeom>
        </p:spPr>
      </p:pic>
      <p:pic>
        <p:nvPicPr>
          <p:cNvPr id="442" name="Picture 441" descr="image.png"/>
          <p:cNvPicPr>
            <a:picLocks noChangeAspect="1"/>
          </p:cNvPicPr>
          <p:nvPr/>
        </p:nvPicPr>
        <p:blipFill>
          <a:blip r:embed="rId16"/>
          <a:stretch>
            <a:fillRect/>
          </a:stretch>
        </p:blipFill>
        <p:spPr>
          <a:xfrm>
            <a:off x="8334100" y="4244344"/>
            <a:ext cx="431800" cy="431800"/>
          </a:xfrm>
          <a:prstGeom prst="rect">
            <a:avLst/>
          </a:prstGeom>
        </p:spPr>
      </p:pic>
      <p:pic>
        <p:nvPicPr>
          <p:cNvPr id="443" name="Picture 442" descr="image.png"/>
          <p:cNvPicPr>
            <a:picLocks noChangeAspect="1"/>
          </p:cNvPicPr>
          <p:nvPr/>
        </p:nvPicPr>
        <p:blipFill>
          <a:blip r:embed="rId17"/>
          <a:stretch>
            <a:fillRect/>
          </a:stretch>
        </p:blipFill>
        <p:spPr>
          <a:xfrm>
            <a:off x="7254100" y="5648344"/>
            <a:ext cx="431800" cy="431800"/>
          </a:xfrm>
          <a:prstGeom prst="rect">
            <a:avLst/>
          </a:prstGeom>
        </p:spPr>
      </p:pic>
      <p:pic>
        <p:nvPicPr>
          <p:cNvPr id="444" name="Picture 443" descr="image.png"/>
          <p:cNvPicPr>
            <a:picLocks noChangeAspect="1"/>
          </p:cNvPicPr>
          <p:nvPr/>
        </p:nvPicPr>
        <p:blipFill>
          <a:blip r:embed="rId18"/>
          <a:stretch>
            <a:fillRect/>
          </a:stretch>
        </p:blipFill>
        <p:spPr>
          <a:xfrm>
            <a:off x="8118200" y="5648344"/>
            <a:ext cx="863600" cy="431800"/>
          </a:xfrm>
          <a:prstGeom prst="rect">
            <a:avLst/>
          </a:prstGeom>
        </p:spPr>
      </p:pic>
      <p:pic>
        <p:nvPicPr>
          <p:cNvPr id="445" name="Picture 444" descr="image.png"/>
          <p:cNvPicPr>
            <a:picLocks noChangeAspect="1"/>
          </p:cNvPicPr>
          <p:nvPr/>
        </p:nvPicPr>
        <p:blipFill>
          <a:blip r:embed="rId19"/>
          <a:stretch>
            <a:fillRect/>
          </a:stretch>
        </p:blipFill>
        <p:spPr>
          <a:xfrm>
            <a:off x="9185500" y="5794394"/>
            <a:ext cx="889000" cy="139700"/>
          </a:xfrm>
          <a:prstGeom prst="rect">
            <a:avLst/>
          </a:prstGeom>
        </p:spPr>
      </p:pic>
      <p:pic>
        <p:nvPicPr>
          <p:cNvPr id="446" name="Picture 445" descr="image.png"/>
          <p:cNvPicPr>
            <a:picLocks noChangeAspect="1"/>
          </p:cNvPicPr>
          <p:nvPr/>
        </p:nvPicPr>
        <p:blipFill>
          <a:blip r:embed="rId20"/>
          <a:stretch>
            <a:fillRect/>
          </a:stretch>
        </p:blipFill>
        <p:spPr>
          <a:xfrm>
            <a:off x="10494100" y="5648344"/>
            <a:ext cx="431800" cy="431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Blockchain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Electroneum</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Onchain</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Cloud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ServiceNow Now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Salesforce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Azure</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Computer-Aided Engineering, Design &amp; Manufacturing</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Revit</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Revit MEP</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AutoCAD</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Fusion 360</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Computing Devices</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Lenovo ThinkPad</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Construction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Bluebeam Revu</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Constru</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Customer Service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Ada</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Knowledge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Sitecore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SMG - Service Management Group</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Content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Experience 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Client Portal</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Isso</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Monitoro</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Database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MySQL</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GraphQL</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Neo4j</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DynamoDB</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165500" y="1478644"/>
            <a:ext cx="889000" cy="203200"/>
          </a:xfrm>
          <a:prstGeom prst="rect">
            <a:avLst/>
          </a:prstGeom>
        </p:spPr>
      </p:pic>
      <p:pic>
        <p:nvPicPr>
          <p:cNvPr id="429" name="Picture 428" descr="image.png"/>
          <p:cNvPicPr>
            <a:picLocks noChangeAspect="1"/>
          </p:cNvPicPr>
          <p:nvPr/>
        </p:nvPicPr>
        <p:blipFill>
          <a:blip r:embed="rId4"/>
          <a:stretch>
            <a:fillRect/>
          </a:stretch>
        </p:blipFill>
        <p:spPr>
          <a:xfrm>
            <a:off x="725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833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9325200" y="1363901"/>
            <a:ext cx="609600" cy="431800"/>
          </a:xfrm>
          <a:prstGeom prst="rect">
            <a:avLst/>
          </a:prstGeom>
        </p:spPr>
      </p:pic>
      <p:pic>
        <p:nvPicPr>
          <p:cNvPr id="432" name="Picture 431" descr="image.png"/>
          <p:cNvPicPr>
            <a:picLocks noChangeAspect="1"/>
          </p:cNvPicPr>
          <p:nvPr/>
        </p:nvPicPr>
        <p:blipFill>
          <a:blip r:embed="rId7"/>
          <a:stretch>
            <a:fillRect/>
          </a:stretch>
        </p:blipFill>
        <p:spPr>
          <a:xfrm>
            <a:off x="1049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1320450" y="2768344"/>
            <a:ext cx="419100" cy="431800"/>
          </a:xfrm>
          <a:prstGeom prst="rect">
            <a:avLst/>
          </a:prstGeom>
        </p:spPr>
      </p:pic>
      <p:pic>
        <p:nvPicPr>
          <p:cNvPr id="434" name="Picture 433" descr="image.png"/>
          <p:cNvPicPr>
            <a:picLocks noChangeAspect="1"/>
          </p:cNvPicPr>
          <p:nvPr/>
        </p:nvPicPr>
        <p:blipFill>
          <a:blip r:embed="rId9"/>
          <a:stretch>
            <a:fillRect/>
          </a:stretch>
        </p:blipFill>
        <p:spPr>
          <a:xfrm>
            <a:off x="2443439" y="2771826"/>
            <a:ext cx="419100" cy="419100"/>
          </a:xfrm>
          <a:prstGeom prst="rect">
            <a:avLst/>
          </a:prstGeom>
        </p:spPr>
      </p:pic>
      <p:pic>
        <p:nvPicPr>
          <p:cNvPr id="435" name="Picture 434" descr="image.png"/>
          <p:cNvPicPr>
            <a:picLocks noChangeAspect="1"/>
          </p:cNvPicPr>
          <p:nvPr/>
        </p:nvPicPr>
        <p:blipFill>
          <a:blip r:embed="rId10"/>
          <a:stretch>
            <a:fillRect/>
          </a:stretch>
        </p:blipFill>
        <p:spPr>
          <a:xfrm>
            <a:off x="3244039" y="2937938"/>
            <a:ext cx="977900" cy="101600"/>
          </a:xfrm>
          <a:prstGeom prst="rect">
            <a:avLst/>
          </a:prstGeom>
        </p:spPr>
      </p:pic>
      <p:pic>
        <p:nvPicPr>
          <p:cNvPr id="436" name="Picture 435" descr="image.png"/>
          <p:cNvPicPr>
            <a:picLocks noChangeAspect="1"/>
          </p:cNvPicPr>
          <p:nvPr/>
        </p:nvPicPr>
        <p:blipFill>
          <a:blip r:embed="rId11"/>
          <a:stretch>
            <a:fillRect/>
          </a:stretch>
        </p:blipFill>
        <p:spPr>
          <a:xfrm>
            <a:off x="4325500" y="2939794"/>
            <a:ext cx="889000" cy="88900"/>
          </a:xfrm>
          <a:prstGeom prst="rect">
            <a:avLst/>
          </a:prstGeom>
        </p:spPr>
      </p:pic>
      <p:pic>
        <p:nvPicPr>
          <p:cNvPr id="437" name="Picture 436" descr="image.png"/>
          <p:cNvPicPr>
            <a:picLocks noChangeAspect="1"/>
          </p:cNvPicPr>
          <p:nvPr/>
        </p:nvPicPr>
        <p:blipFill>
          <a:blip r:embed="rId12"/>
          <a:stretch>
            <a:fillRect/>
          </a:stretch>
        </p:blipFill>
        <p:spPr>
          <a:xfrm>
            <a:off x="7317600" y="2867844"/>
            <a:ext cx="304800" cy="304800"/>
          </a:xfrm>
          <a:prstGeom prst="rect">
            <a:avLst/>
          </a:prstGeom>
        </p:spPr>
      </p:pic>
      <p:pic>
        <p:nvPicPr>
          <p:cNvPr id="438" name="Picture 437" descr="image.png"/>
          <p:cNvPicPr>
            <a:picLocks noChangeAspect="1"/>
          </p:cNvPicPr>
          <p:nvPr/>
        </p:nvPicPr>
        <p:blipFill>
          <a:blip r:embed="rId13"/>
          <a:stretch>
            <a:fillRect/>
          </a:stretch>
        </p:blipFill>
        <p:spPr>
          <a:xfrm>
            <a:off x="1256950" y="4208344"/>
            <a:ext cx="546100" cy="431800"/>
          </a:xfrm>
          <a:prstGeom prst="rect">
            <a:avLst/>
          </a:prstGeom>
        </p:spPr>
      </p:pic>
      <p:pic>
        <p:nvPicPr>
          <p:cNvPr id="439" name="Picture 438" descr="image.png"/>
          <p:cNvPicPr>
            <a:picLocks noChangeAspect="1"/>
          </p:cNvPicPr>
          <p:nvPr/>
        </p:nvPicPr>
        <p:blipFill>
          <a:blip r:embed="rId14"/>
          <a:stretch>
            <a:fillRect/>
          </a:stretch>
        </p:blipFill>
        <p:spPr>
          <a:xfrm>
            <a:off x="2394100" y="4208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085500" y="5724544"/>
            <a:ext cx="889000" cy="279400"/>
          </a:xfrm>
          <a:prstGeom prst="rect">
            <a:avLst/>
          </a:prstGeom>
        </p:spPr>
      </p:pic>
      <p:pic>
        <p:nvPicPr>
          <p:cNvPr id="441" name="Picture 440" descr="image.png"/>
          <p:cNvPicPr>
            <a:picLocks noChangeAspect="1"/>
          </p:cNvPicPr>
          <p:nvPr/>
        </p:nvPicPr>
        <p:blipFill>
          <a:blip r:embed="rId16"/>
          <a:stretch>
            <a:fillRect/>
          </a:stretch>
        </p:blipFill>
        <p:spPr>
          <a:xfrm>
            <a:off x="2165500" y="5768994"/>
            <a:ext cx="889000" cy="190500"/>
          </a:xfrm>
          <a:prstGeom prst="rect">
            <a:avLst/>
          </a:prstGeom>
        </p:spPr>
      </p:pic>
      <p:pic>
        <p:nvPicPr>
          <p:cNvPr id="442" name="Picture 441" descr="image.png"/>
          <p:cNvPicPr>
            <a:picLocks noChangeAspect="1"/>
          </p:cNvPicPr>
          <p:nvPr/>
        </p:nvPicPr>
        <p:blipFill>
          <a:blip r:embed="rId17"/>
          <a:stretch>
            <a:fillRect/>
          </a:stretch>
        </p:blipFill>
        <p:spPr>
          <a:xfrm>
            <a:off x="3474100" y="564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4554100" y="564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7254100" y="4244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8105500" y="4377694"/>
            <a:ext cx="889000" cy="165100"/>
          </a:xfrm>
          <a:prstGeom prst="rect">
            <a:avLst/>
          </a:prstGeom>
        </p:spPr>
      </p:pic>
      <p:pic>
        <p:nvPicPr>
          <p:cNvPr id="446" name="Picture 445" descr="image.png"/>
          <p:cNvPicPr>
            <a:picLocks noChangeAspect="1"/>
          </p:cNvPicPr>
          <p:nvPr/>
        </p:nvPicPr>
        <p:blipFill>
          <a:blip r:embed="rId21"/>
          <a:stretch>
            <a:fillRect/>
          </a:stretch>
        </p:blipFill>
        <p:spPr>
          <a:xfrm>
            <a:off x="9452200" y="4244344"/>
            <a:ext cx="355600" cy="431800"/>
          </a:xfrm>
          <a:prstGeom prst="rect">
            <a:avLst/>
          </a:prstGeom>
        </p:spPr>
      </p:pic>
      <p:pic>
        <p:nvPicPr>
          <p:cNvPr id="447" name="Picture 446" descr="image.png"/>
          <p:cNvPicPr>
            <a:picLocks noChangeAspect="1"/>
          </p:cNvPicPr>
          <p:nvPr/>
        </p:nvPicPr>
        <p:blipFill>
          <a:blip r:embed="rId22"/>
          <a:stretch>
            <a:fillRect/>
          </a:stretch>
        </p:blipFill>
        <p:spPr>
          <a:xfrm>
            <a:off x="10265500" y="4352294"/>
            <a:ext cx="889000" cy="215900"/>
          </a:xfrm>
          <a:prstGeom prst="rect">
            <a:avLst/>
          </a:prstGeom>
        </p:spPr>
      </p:pic>
      <p:pic>
        <p:nvPicPr>
          <p:cNvPr id="448" name="Picture 447" descr="image.png"/>
          <p:cNvPicPr>
            <a:picLocks noChangeAspect="1"/>
          </p:cNvPicPr>
          <p:nvPr/>
        </p:nvPicPr>
        <p:blipFill>
          <a:blip r:embed="rId23"/>
          <a:stretch>
            <a:fillRect/>
          </a:stretch>
        </p:blipFill>
        <p:spPr>
          <a:xfrm>
            <a:off x="7254100" y="5648344"/>
            <a:ext cx="431800" cy="431800"/>
          </a:xfrm>
          <a:prstGeom prst="rect">
            <a:avLst/>
          </a:prstGeom>
        </p:spPr>
      </p:pic>
      <p:pic>
        <p:nvPicPr>
          <p:cNvPr id="449" name="Picture 448" descr="image.png"/>
          <p:cNvPicPr>
            <a:picLocks noChangeAspect="1"/>
          </p:cNvPicPr>
          <p:nvPr/>
        </p:nvPicPr>
        <p:blipFill>
          <a:blip r:embed="rId24"/>
          <a:stretch>
            <a:fillRect/>
          </a:stretch>
        </p:blipFill>
        <p:spPr>
          <a:xfrm>
            <a:off x="8334100" y="5648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9293450" y="5648344"/>
            <a:ext cx="673100" cy="431800"/>
          </a:xfrm>
          <a:prstGeom prst="rect">
            <a:avLst/>
          </a:prstGeom>
        </p:spPr>
      </p:pic>
      <p:pic>
        <p:nvPicPr>
          <p:cNvPr id="451" name="Picture 450" descr="image.png"/>
          <p:cNvPicPr>
            <a:picLocks noChangeAspect="1"/>
          </p:cNvPicPr>
          <p:nvPr/>
        </p:nvPicPr>
        <p:blipFill>
          <a:blip r:embed="rId26"/>
          <a:stretch>
            <a:fillRect/>
          </a:stretch>
        </p:blipFill>
        <p:spPr>
          <a:xfrm>
            <a:off x="10462350" y="5648344"/>
            <a:ext cx="495300" cy="431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Kinesis</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Site Recovery</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Mule ESB</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Quest Archive 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 Privacy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BigID</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Datev</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Design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After Effects</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Audition</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Creative Suite</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Canva</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DevOps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Cutover</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glusterfs</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Grafana</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JFrog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E-Commerce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eKomi</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Riversand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Square E-Commerce (formerly Weebly)</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nopCommerce</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Enterprise Resource Planning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Enterprise Architect</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NetSuite</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Oracle Enterprise Resource Planning (ERP)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Oracle E-Business Suite</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Education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Connect</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Assess.ai</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Duolingo</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Great Learning</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Environment, Health &amp; Safety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RizePoint</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203600" y="1364344"/>
            <a:ext cx="812800" cy="431800"/>
          </a:xfrm>
          <a:prstGeom prst="rect">
            <a:avLst/>
          </a:prstGeom>
        </p:spPr>
      </p:pic>
      <p:pic>
        <p:nvPicPr>
          <p:cNvPr id="429" name="Picture 428" descr="image.png"/>
          <p:cNvPicPr>
            <a:picLocks noChangeAspect="1"/>
          </p:cNvPicPr>
          <p:nvPr/>
        </p:nvPicPr>
        <p:blipFill>
          <a:blip r:embed="rId4"/>
          <a:stretch>
            <a:fillRect/>
          </a:stretch>
        </p:blipFill>
        <p:spPr>
          <a:xfrm>
            <a:off x="3245500" y="1440544"/>
            <a:ext cx="889000" cy="2794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162650" y="1364344"/>
            <a:ext cx="774700" cy="431800"/>
          </a:xfrm>
          <a:prstGeom prst="rect">
            <a:avLst/>
          </a:prstGeom>
        </p:spPr>
      </p:pic>
      <p:pic>
        <p:nvPicPr>
          <p:cNvPr id="433" name="Picture 432" descr="image.png"/>
          <p:cNvPicPr>
            <a:picLocks noChangeAspect="1"/>
          </p:cNvPicPr>
          <p:nvPr/>
        </p:nvPicPr>
        <p:blipFill>
          <a:blip r:embed="rId8"/>
          <a:stretch>
            <a:fillRect/>
          </a:stretch>
        </p:blipFill>
        <p:spPr>
          <a:xfrm>
            <a:off x="1085500" y="2869944"/>
            <a:ext cx="889000" cy="228600"/>
          </a:xfrm>
          <a:prstGeom prst="rect">
            <a:avLst/>
          </a:prstGeom>
        </p:spPr>
      </p:pic>
      <p:pic>
        <p:nvPicPr>
          <p:cNvPr id="434" name="Picture 433" descr="image.png"/>
          <p:cNvPicPr>
            <a:picLocks noChangeAspect="1"/>
          </p:cNvPicPr>
          <p:nvPr/>
        </p:nvPicPr>
        <p:blipFill>
          <a:blip r:embed="rId9"/>
          <a:stretch>
            <a:fillRect/>
          </a:stretch>
        </p:blipFill>
        <p:spPr>
          <a:xfrm>
            <a:off x="2437089" y="2771826"/>
            <a:ext cx="431800" cy="419100"/>
          </a:xfrm>
          <a:prstGeom prst="rect">
            <a:avLst/>
          </a:prstGeom>
        </p:spPr>
      </p:pic>
      <p:pic>
        <p:nvPicPr>
          <p:cNvPr id="435" name="Picture 434" descr="image.png"/>
          <p:cNvPicPr>
            <a:picLocks noChangeAspect="1"/>
          </p:cNvPicPr>
          <p:nvPr/>
        </p:nvPicPr>
        <p:blipFill>
          <a:blip r:embed="rId10"/>
          <a:stretch>
            <a:fillRect/>
          </a:stretch>
        </p:blipFill>
        <p:spPr>
          <a:xfrm>
            <a:off x="3510739" y="2772838"/>
            <a:ext cx="444500" cy="431800"/>
          </a:xfrm>
          <a:prstGeom prst="rect">
            <a:avLst/>
          </a:prstGeom>
        </p:spPr>
      </p:pic>
      <p:pic>
        <p:nvPicPr>
          <p:cNvPr id="436" name="Picture 435" descr="image.png"/>
          <p:cNvPicPr>
            <a:picLocks noChangeAspect="1"/>
          </p:cNvPicPr>
          <p:nvPr/>
        </p:nvPicPr>
        <p:blipFill>
          <a:blip r:embed="rId11"/>
          <a:stretch>
            <a:fillRect/>
          </a:stretch>
        </p:blipFill>
        <p:spPr>
          <a:xfrm>
            <a:off x="4554100" y="2768344"/>
            <a:ext cx="431800" cy="431800"/>
          </a:xfrm>
          <a:prstGeom prst="rect">
            <a:avLst/>
          </a:prstGeom>
        </p:spPr>
      </p:pic>
      <p:pic>
        <p:nvPicPr>
          <p:cNvPr id="437" name="Picture 436" descr="image.png"/>
          <p:cNvPicPr>
            <a:picLocks noChangeAspect="1"/>
          </p:cNvPicPr>
          <p:nvPr/>
        </p:nvPicPr>
        <p:blipFill>
          <a:blip r:embed="rId12"/>
          <a:stretch>
            <a:fillRect/>
          </a:stretch>
        </p:blipFill>
        <p:spPr>
          <a:xfrm>
            <a:off x="7254100" y="2804344"/>
            <a:ext cx="431800" cy="431800"/>
          </a:xfrm>
          <a:prstGeom prst="rect">
            <a:avLst/>
          </a:prstGeom>
        </p:spPr>
      </p:pic>
      <p:pic>
        <p:nvPicPr>
          <p:cNvPr id="438" name="Picture 437" descr="image.png"/>
          <p:cNvPicPr>
            <a:picLocks noChangeAspect="1"/>
          </p:cNvPicPr>
          <p:nvPr/>
        </p:nvPicPr>
        <p:blipFill>
          <a:blip r:embed="rId13"/>
          <a:stretch>
            <a:fillRect/>
          </a:stretch>
        </p:blipFill>
        <p:spPr>
          <a:xfrm>
            <a:off x="8334100" y="2804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941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0494100" y="2804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1085500" y="4246444"/>
            <a:ext cx="889000" cy="355600"/>
          </a:xfrm>
          <a:prstGeom prst="rect">
            <a:avLst/>
          </a:prstGeom>
        </p:spPr>
      </p:pic>
      <p:pic>
        <p:nvPicPr>
          <p:cNvPr id="442" name="Picture 441" descr="image.png"/>
          <p:cNvPicPr>
            <a:picLocks noChangeAspect="1"/>
          </p:cNvPicPr>
          <p:nvPr/>
        </p:nvPicPr>
        <p:blipFill>
          <a:blip r:embed="rId17"/>
          <a:stretch>
            <a:fillRect/>
          </a:stretch>
        </p:blipFill>
        <p:spPr>
          <a:xfrm>
            <a:off x="239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3245500" y="4278194"/>
            <a:ext cx="889000" cy="292100"/>
          </a:xfrm>
          <a:prstGeom prst="rect">
            <a:avLst/>
          </a:prstGeom>
        </p:spPr>
      </p:pic>
      <p:pic>
        <p:nvPicPr>
          <p:cNvPr id="444" name="Picture 443" descr="image.png"/>
          <p:cNvPicPr>
            <a:picLocks noChangeAspect="1"/>
          </p:cNvPicPr>
          <p:nvPr/>
        </p:nvPicPr>
        <p:blipFill>
          <a:blip r:embed="rId19"/>
          <a:stretch>
            <a:fillRect/>
          </a:stretch>
        </p:blipFill>
        <p:spPr>
          <a:xfrm>
            <a:off x="4554100" y="4208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1314100" y="5648344"/>
            <a:ext cx="431800" cy="431800"/>
          </a:xfrm>
          <a:prstGeom prst="rect">
            <a:avLst/>
          </a:prstGeom>
        </p:spPr>
      </p:pic>
      <p:pic>
        <p:nvPicPr>
          <p:cNvPr id="446" name="Picture 445" descr="image.png"/>
          <p:cNvPicPr>
            <a:picLocks noChangeAspect="1"/>
          </p:cNvPicPr>
          <p:nvPr/>
        </p:nvPicPr>
        <p:blipFill>
          <a:blip r:embed="rId21"/>
          <a:stretch>
            <a:fillRect/>
          </a:stretch>
        </p:blipFill>
        <p:spPr>
          <a:xfrm>
            <a:off x="2394100" y="5648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3455050" y="5648344"/>
            <a:ext cx="469900" cy="431800"/>
          </a:xfrm>
          <a:prstGeom prst="rect">
            <a:avLst/>
          </a:prstGeom>
        </p:spPr>
      </p:pic>
      <p:pic>
        <p:nvPicPr>
          <p:cNvPr id="448" name="Picture 447" descr="image.png"/>
          <p:cNvPicPr>
            <a:picLocks noChangeAspect="1"/>
          </p:cNvPicPr>
          <p:nvPr/>
        </p:nvPicPr>
        <p:blipFill>
          <a:blip r:embed="rId23"/>
          <a:stretch>
            <a:fillRect/>
          </a:stretch>
        </p:blipFill>
        <p:spPr>
          <a:xfrm>
            <a:off x="4554100" y="5648344"/>
            <a:ext cx="431800" cy="431800"/>
          </a:xfrm>
          <a:prstGeom prst="rect">
            <a:avLst/>
          </a:prstGeom>
        </p:spPr>
      </p:pic>
      <p:pic>
        <p:nvPicPr>
          <p:cNvPr id="449" name="Picture 448" descr="image.png"/>
          <p:cNvPicPr>
            <a:picLocks noChangeAspect="1"/>
          </p:cNvPicPr>
          <p:nvPr/>
        </p:nvPicPr>
        <p:blipFill>
          <a:blip r:embed="rId24"/>
          <a:stretch>
            <a:fillRect/>
          </a:stretch>
        </p:blipFill>
        <p:spPr>
          <a:xfrm>
            <a:off x="7254100" y="4244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8334100" y="4244344"/>
            <a:ext cx="431800" cy="431800"/>
          </a:xfrm>
          <a:prstGeom prst="rect">
            <a:avLst/>
          </a:prstGeom>
        </p:spPr>
      </p:pic>
      <p:pic>
        <p:nvPicPr>
          <p:cNvPr id="451" name="Picture 450" descr="image.png"/>
          <p:cNvPicPr>
            <a:picLocks noChangeAspect="1"/>
          </p:cNvPicPr>
          <p:nvPr/>
        </p:nvPicPr>
        <p:blipFill>
          <a:blip r:embed="rId26"/>
          <a:stretch>
            <a:fillRect/>
          </a:stretch>
        </p:blipFill>
        <p:spPr>
          <a:xfrm>
            <a:off x="9414100" y="4244344"/>
            <a:ext cx="431800" cy="431800"/>
          </a:xfrm>
          <a:prstGeom prst="rect">
            <a:avLst/>
          </a:prstGeom>
        </p:spPr>
      </p:pic>
      <p:pic>
        <p:nvPicPr>
          <p:cNvPr id="452" name="Picture 451" descr="image.png"/>
          <p:cNvPicPr>
            <a:picLocks noChangeAspect="1"/>
          </p:cNvPicPr>
          <p:nvPr/>
        </p:nvPicPr>
        <p:blipFill>
          <a:blip r:embed="rId27"/>
          <a:stretch>
            <a:fillRect/>
          </a:stretch>
        </p:blipFill>
        <p:spPr>
          <a:xfrm>
            <a:off x="10265500" y="4263394"/>
            <a:ext cx="889000" cy="393700"/>
          </a:xfrm>
          <a:prstGeom prst="rect">
            <a:avLst/>
          </a:prstGeom>
        </p:spPr>
      </p:pic>
      <p:pic>
        <p:nvPicPr>
          <p:cNvPr id="453" name="Picture 452" descr="image.png"/>
          <p:cNvPicPr>
            <a:picLocks noChangeAspect="1"/>
          </p:cNvPicPr>
          <p:nvPr/>
        </p:nvPicPr>
        <p:blipFill>
          <a:blip r:embed="rId28"/>
          <a:stretch>
            <a:fillRect/>
          </a:stretch>
        </p:blipFill>
        <p:spPr>
          <a:xfrm>
            <a:off x="7025500" y="5781694"/>
            <a:ext cx="889000" cy="165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Value Menu Expansion with Affordable Meal Deals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Ancillary Price Optimization using AI</a:t>
                      </a:r>
                    </a:p>
                    <a:p>
                      <a:pPr algn="l"/>
                      <a:r>
                        <a:rPr sz="1100" b="0">
                          <a:solidFill>
                            <a:srgbClr val="000000"/>
                          </a:solidFill>
                          <a:latin typeface="calibri"/>
                        </a:rPr>
                        <a:t>•  AI-enabled Restaurant Promotions</a:t>
                      </a:r>
                    </a:p>
                    <a:p>
                      <a:pPr algn="l"/>
                      <a:r>
                        <a:rPr sz="1100" b="0">
                          <a:solidFill>
                            <a:srgbClr val="000000"/>
                          </a:solidFill>
                          <a:latin typeface="calibri"/>
                        </a:rPr>
                        <a:t>•  AI-powered Personalized Pricing Platform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Pricing</a:t>
                      </a:r>
                    </a:p>
                    <a:p>
                      <a:pPr algn="l"/>
                      <a:r>
                        <a:rPr sz="1100" b="0">
                          <a:solidFill>
                            <a:srgbClr val="000000"/>
                          </a:solidFill>
                          <a:latin typeface="calibri"/>
                        </a:rPr>
                        <a:t>•  Business Development</a:t>
                      </a:r>
                    </a:p>
                    <a:p>
                      <a:pPr algn="l"/>
                      <a:r>
                        <a:rPr sz="1100" b="0">
                          <a:solidFill>
                            <a:srgbClr val="000000"/>
                          </a:solidFill>
                          <a:latin typeface="calibri"/>
                        </a:rPr>
                        <a:t>•  Marketing Strategy &amp; Brand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To address consumer price sensitivity and drive traffic, McDonald's is expanding its value offerings with an under $4 McValue Menu at select U.S. locations and introducing the Daily Double Burger as a new entrée option within the Meal Deal special. These pricing strategies aim to provide customers with more affordable choices while maintaining menu appeal and competitive positioning.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Integrated Marketing Campaigns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Restaurant Promotions</a:t>
                      </a:r>
                    </a:p>
                    <a:p>
                      <a:pPr algn="l"/>
                      <a:r>
                        <a:rPr sz="1100" b="0">
                          <a:solidFill>
                            <a:srgbClr val="000000"/>
                          </a:solidFill>
                          <a:latin typeface="calibri"/>
                        </a:rPr>
                        <a:t>•  Campaign Management Automation using AI</a:t>
                      </a:r>
                    </a:p>
                    <a:p>
                      <a:pPr algn="l"/>
                      <a:r>
                        <a:rPr sz="1100" b="0">
                          <a:solidFill>
                            <a:srgbClr val="000000"/>
                          </a:solidFill>
                          <a:latin typeface="calibri"/>
                        </a:rPr>
                        <a:t>•  AI-powered Campaign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Offline Marketing</a:t>
                      </a:r>
                    </a:p>
                    <a:p>
                      <a:pPr algn="l"/>
                      <a:r>
                        <a:rPr sz="1100" b="0">
                          <a:solidFill>
                            <a:srgbClr val="000000"/>
                          </a:solidFill>
                          <a:latin typeface="calibri"/>
                        </a:rPr>
                        <a:t>•  Inside Sales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has launched an integrated campaign for limited edition meals tied to local sports events, targeting specific regional audiences. This campaign utilizes various media channels to engage customers and promote brand loyalty through localized marketing efforts.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Partnership with Gaming Culture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Blockchain-based Game Rewards</a:t>
                      </a:r>
                    </a:p>
                    <a:p>
                      <a:pPr algn="l"/>
                      <a:r>
                        <a:rPr sz="1100" b="0">
                          <a:solidFill>
                            <a:srgbClr val="000000"/>
                          </a:solidFill>
                          <a:latin typeface="calibri"/>
                        </a:rPr>
                        <a:t>•  Omnichannel Communication Platform</a:t>
                      </a:r>
                    </a:p>
                    <a:p>
                      <a:pPr algn="l"/>
                      <a:r>
                        <a:rPr sz="1100" b="0">
                          <a:solidFill>
                            <a:srgbClr val="000000"/>
                          </a:solidFill>
                          <a:latin typeface="calibri"/>
                        </a:rPr>
                        <a:t>•  VR-based Live Event Streaming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Communication &amp; Public Relation</a:t>
                      </a:r>
                    </a:p>
                    <a:p>
                      <a:pPr algn="l"/>
                      <a:r>
                        <a:rPr sz="1100" b="0">
                          <a:solidFill>
                            <a:srgbClr val="000000"/>
                          </a:solidFill>
                          <a:latin typeface="calibri"/>
                        </a:rPr>
                        <a:t>•  Event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UK has partnered with esports organization Fnatic to engage with gaming culture, launching promotional events and products. This initiative aims to connect with younger audiences and enhance brand visibility within the gaming community.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Sales &amp; Marketing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Finance &amp; Accounting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CashControl</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cytric Travel &amp; Expense</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Efficient Finance</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Kyriba</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Financial Services &amp; Insurance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Claimable</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Tercero</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Food &amp; Beverage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ServSafe</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Generative AI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Bing Chat</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Develop Diverse</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ChatGPT</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Github Copilot</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Geographic Information System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Google Maps API</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ArcGIS Enterprise</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ArcGIS Pro</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Google Earth</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Health Care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Arezzo</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Valant Behavioral Health EHR</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Governance, Risk &amp; Compliance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Workiva</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OneTrust</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RSA Archer</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ServiceNow Governance, Risk and Compliance</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Hospitality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Restoke</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1085500" y="2800094"/>
            <a:ext cx="889000" cy="368300"/>
          </a:xfrm>
          <a:prstGeom prst="rect">
            <a:avLst/>
          </a:prstGeom>
        </p:spPr>
      </p:pic>
      <p:pic>
        <p:nvPicPr>
          <p:cNvPr id="434" name="Picture 433" descr="image.png"/>
          <p:cNvPicPr>
            <a:picLocks noChangeAspect="1"/>
          </p:cNvPicPr>
          <p:nvPr/>
        </p:nvPicPr>
        <p:blipFill>
          <a:blip r:embed="rId9"/>
          <a:stretch>
            <a:fillRect/>
          </a:stretch>
        </p:blipFill>
        <p:spPr>
          <a:xfrm>
            <a:off x="7254100" y="280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8334100" y="2804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9249000" y="2804344"/>
            <a:ext cx="762000" cy="431800"/>
          </a:xfrm>
          <a:prstGeom prst="rect">
            <a:avLst/>
          </a:prstGeom>
        </p:spPr>
      </p:pic>
      <p:pic>
        <p:nvPicPr>
          <p:cNvPr id="437" name="Picture 436" descr="image.png"/>
          <p:cNvPicPr>
            <a:picLocks noChangeAspect="1"/>
          </p:cNvPicPr>
          <p:nvPr/>
        </p:nvPicPr>
        <p:blipFill>
          <a:blip r:embed="rId12"/>
          <a:stretch>
            <a:fillRect/>
          </a:stretch>
        </p:blipFill>
        <p:spPr>
          <a:xfrm>
            <a:off x="10494100" y="2804344"/>
            <a:ext cx="431800" cy="431800"/>
          </a:xfrm>
          <a:prstGeom prst="rect">
            <a:avLst/>
          </a:prstGeom>
        </p:spPr>
      </p:pic>
      <p:pic>
        <p:nvPicPr>
          <p:cNvPr id="438" name="Picture 437" descr="image.png"/>
          <p:cNvPicPr>
            <a:picLocks noChangeAspect="1"/>
          </p:cNvPicPr>
          <p:nvPr/>
        </p:nvPicPr>
        <p:blipFill>
          <a:blip r:embed="rId13"/>
          <a:stretch>
            <a:fillRect/>
          </a:stretch>
        </p:blipFill>
        <p:spPr>
          <a:xfrm>
            <a:off x="1314100" y="4208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2394100" y="4208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3474100" y="4208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455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1314100" y="564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2394100" y="564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7254100" y="4244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8226150" y="4244344"/>
            <a:ext cx="647700" cy="431800"/>
          </a:xfrm>
          <a:prstGeom prst="rect">
            <a:avLst/>
          </a:prstGeom>
        </p:spPr>
      </p:pic>
      <p:pic>
        <p:nvPicPr>
          <p:cNvPr id="446" name="Picture 445" descr="image.png"/>
          <p:cNvPicPr>
            <a:picLocks noChangeAspect="1"/>
          </p:cNvPicPr>
          <p:nvPr/>
        </p:nvPicPr>
        <p:blipFill>
          <a:blip r:embed="rId21"/>
          <a:stretch>
            <a:fillRect/>
          </a:stretch>
        </p:blipFill>
        <p:spPr>
          <a:xfrm>
            <a:off x="9274400" y="4244344"/>
            <a:ext cx="711200" cy="431800"/>
          </a:xfrm>
          <a:prstGeom prst="rect">
            <a:avLst/>
          </a:prstGeom>
        </p:spPr>
      </p:pic>
      <p:pic>
        <p:nvPicPr>
          <p:cNvPr id="447" name="Picture 446" descr="image.png"/>
          <p:cNvPicPr>
            <a:picLocks noChangeAspect="1"/>
          </p:cNvPicPr>
          <p:nvPr/>
        </p:nvPicPr>
        <p:blipFill>
          <a:blip r:embed="rId22"/>
          <a:stretch>
            <a:fillRect/>
          </a:stretch>
        </p:blipFill>
        <p:spPr>
          <a:xfrm>
            <a:off x="10494100" y="4244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7025500" y="5756294"/>
            <a:ext cx="889000" cy="215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Hosting Providers</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Route 53</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Register.com</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Akamai</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Cloudflare</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Human Capital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AllWork</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B-Talent</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Elearning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EngageWith</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IT Infrastructure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BeyondTrust Remote Support</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Citrix XenApp</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Datadog</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Nmap</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IT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CloudWatch</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Purview</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BetterCloud</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BigPanda</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Laboratory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imagej</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Marketing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Target</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Akamai Client Reputation</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SES</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Brandwatch</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Marine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Orion Performance Monitoring</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Networking Hardware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Cisco Meraki MX firewalls</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165500" y="1459594"/>
            <a:ext cx="889000" cy="241300"/>
          </a:xfrm>
          <a:prstGeom prst="rect">
            <a:avLst/>
          </a:prstGeom>
        </p:spPr>
      </p:pic>
      <p:pic>
        <p:nvPicPr>
          <p:cNvPr id="429" name="Picture 428" descr="image.png"/>
          <p:cNvPicPr>
            <a:picLocks noChangeAspect="1"/>
          </p:cNvPicPr>
          <p:nvPr/>
        </p:nvPicPr>
        <p:blipFill>
          <a:blip r:embed="rId4"/>
          <a:stretch>
            <a:fillRect/>
          </a:stretch>
        </p:blipFill>
        <p:spPr>
          <a:xfrm>
            <a:off x="3321700" y="1364344"/>
            <a:ext cx="7366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025500" y="1377044"/>
            <a:ext cx="889000" cy="406400"/>
          </a:xfrm>
          <a:prstGeom prst="rect">
            <a:avLst/>
          </a:prstGeom>
        </p:spPr>
      </p:pic>
      <p:pic>
        <p:nvPicPr>
          <p:cNvPr id="432" name="Picture 431" descr="image.png"/>
          <p:cNvPicPr>
            <a:picLocks noChangeAspect="1"/>
          </p:cNvPicPr>
          <p:nvPr/>
        </p:nvPicPr>
        <p:blipFill>
          <a:blip r:embed="rId7"/>
          <a:stretch>
            <a:fillRect/>
          </a:stretch>
        </p:blipFill>
        <p:spPr>
          <a:xfrm>
            <a:off x="8327750" y="1364344"/>
            <a:ext cx="444500" cy="431800"/>
          </a:xfrm>
          <a:prstGeom prst="rect">
            <a:avLst/>
          </a:prstGeom>
        </p:spPr>
      </p:pic>
      <p:pic>
        <p:nvPicPr>
          <p:cNvPr id="433" name="Picture 432" descr="image.png"/>
          <p:cNvPicPr>
            <a:picLocks noChangeAspect="1"/>
          </p:cNvPicPr>
          <p:nvPr/>
        </p:nvPicPr>
        <p:blipFill>
          <a:blip r:embed="rId8"/>
          <a:stretch>
            <a:fillRect/>
          </a:stretch>
        </p:blipFill>
        <p:spPr>
          <a:xfrm>
            <a:off x="9185500" y="1389301"/>
            <a:ext cx="889000" cy="3810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250600" y="2768344"/>
            <a:ext cx="558800" cy="431800"/>
          </a:xfrm>
          <a:prstGeom prst="rect">
            <a:avLst/>
          </a:prstGeom>
        </p:spPr>
      </p:pic>
      <p:pic>
        <p:nvPicPr>
          <p:cNvPr id="436" name="Picture 435" descr="image.png"/>
          <p:cNvPicPr>
            <a:picLocks noChangeAspect="1"/>
          </p:cNvPicPr>
          <p:nvPr/>
        </p:nvPicPr>
        <p:blipFill>
          <a:blip r:embed="rId11"/>
          <a:stretch>
            <a:fillRect/>
          </a:stretch>
        </p:blipFill>
        <p:spPr>
          <a:xfrm>
            <a:off x="2443439" y="2771826"/>
            <a:ext cx="419100" cy="419100"/>
          </a:xfrm>
          <a:prstGeom prst="rect">
            <a:avLst/>
          </a:prstGeom>
        </p:spPr>
      </p:pic>
      <p:pic>
        <p:nvPicPr>
          <p:cNvPr id="437" name="Picture 436" descr="image.png"/>
          <p:cNvPicPr>
            <a:picLocks noChangeAspect="1"/>
          </p:cNvPicPr>
          <p:nvPr/>
        </p:nvPicPr>
        <p:blipFill>
          <a:blip r:embed="rId12"/>
          <a:stretch>
            <a:fillRect/>
          </a:stretch>
        </p:blipFill>
        <p:spPr>
          <a:xfrm>
            <a:off x="3383739" y="2772838"/>
            <a:ext cx="698500" cy="431800"/>
          </a:xfrm>
          <a:prstGeom prst="rect">
            <a:avLst/>
          </a:prstGeom>
        </p:spPr>
      </p:pic>
      <p:pic>
        <p:nvPicPr>
          <p:cNvPr id="438" name="Picture 437" descr="image.png"/>
          <p:cNvPicPr>
            <a:picLocks noChangeAspect="1"/>
          </p:cNvPicPr>
          <p:nvPr/>
        </p:nvPicPr>
        <p:blipFill>
          <a:blip r:embed="rId13"/>
          <a:stretch>
            <a:fillRect/>
          </a:stretch>
        </p:blipFill>
        <p:spPr>
          <a:xfrm>
            <a:off x="4369950" y="2768344"/>
            <a:ext cx="800100" cy="431800"/>
          </a:xfrm>
          <a:prstGeom prst="rect">
            <a:avLst/>
          </a:prstGeom>
        </p:spPr>
      </p:pic>
      <p:pic>
        <p:nvPicPr>
          <p:cNvPr id="439" name="Picture 438" descr="image.png"/>
          <p:cNvPicPr>
            <a:picLocks noChangeAspect="1"/>
          </p:cNvPicPr>
          <p:nvPr/>
        </p:nvPicPr>
        <p:blipFill>
          <a:blip r:embed="rId2"/>
          <a:stretch>
            <a:fillRect/>
          </a:stretch>
        </p:blipFill>
        <p:spPr>
          <a:xfrm>
            <a:off x="7254100" y="2804344"/>
            <a:ext cx="431800" cy="431800"/>
          </a:xfrm>
          <a:prstGeom prst="rect">
            <a:avLst/>
          </a:prstGeom>
        </p:spPr>
      </p:pic>
      <p:pic>
        <p:nvPicPr>
          <p:cNvPr id="440" name="Picture 439" descr="image.png"/>
          <p:cNvPicPr>
            <a:picLocks noChangeAspect="1"/>
          </p:cNvPicPr>
          <p:nvPr/>
        </p:nvPicPr>
        <p:blipFill>
          <a:blip r:embed="rId14"/>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5"/>
          <a:stretch>
            <a:fillRect/>
          </a:stretch>
        </p:blipFill>
        <p:spPr>
          <a:xfrm>
            <a:off x="9414100" y="2804344"/>
            <a:ext cx="431800" cy="431800"/>
          </a:xfrm>
          <a:prstGeom prst="rect">
            <a:avLst/>
          </a:prstGeom>
        </p:spPr>
      </p:pic>
      <p:pic>
        <p:nvPicPr>
          <p:cNvPr id="442" name="Picture 441" descr="image.png"/>
          <p:cNvPicPr>
            <a:picLocks noChangeAspect="1"/>
          </p:cNvPicPr>
          <p:nvPr/>
        </p:nvPicPr>
        <p:blipFill>
          <a:blip r:embed="rId16"/>
          <a:stretch>
            <a:fillRect/>
          </a:stretch>
        </p:blipFill>
        <p:spPr>
          <a:xfrm>
            <a:off x="10487750" y="2804344"/>
            <a:ext cx="444500" cy="431800"/>
          </a:xfrm>
          <a:prstGeom prst="rect">
            <a:avLst/>
          </a:prstGeom>
        </p:spPr>
      </p:pic>
      <p:pic>
        <p:nvPicPr>
          <p:cNvPr id="443" name="Picture 442" descr="image.png"/>
          <p:cNvPicPr>
            <a:picLocks noChangeAspect="1"/>
          </p:cNvPicPr>
          <p:nvPr/>
        </p:nvPicPr>
        <p:blipFill>
          <a:blip r:embed="rId17"/>
          <a:stretch>
            <a:fillRect/>
          </a:stretch>
        </p:blipFill>
        <p:spPr>
          <a:xfrm>
            <a:off x="1314100" y="4208344"/>
            <a:ext cx="431800" cy="431800"/>
          </a:xfrm>
          <a:prstGeom prst="rect">
            <a:avLst/>
          </a:prstGeom>
        </p:spPr>
      </p:pic>
      <p:pic>
        <p:nvPicPr>
          <p:cNvPr id="444" name="Picture 443" descr="image.png"/>
          <p:cNvPicPr>
            <a:picLocks noChangeAspect="1"/>
          </p:cNvPicPr>
          <p:nvPr/>
        </p:nvPicPr>
        <p:blipFill>
          <a:blip r:embed="rId18"/>
          <a:stretch>
            <a:fillRect/>
          </a:stretch>
        </p:blipFill>
        <p:spPr>
          <a:xfrm>
            <a:off x="1314100" y="5648344"/>
            <a:ext cx="431800" cy="431800"/>
          </a:xfrm>
          <a:prstGeom prst="rect">
            <a:avLst/>
          </a:prstGeom>
        </p:spPr>
      </p:pic>
      <p:pic>
        <p:nvPicPr>
          <p:cNvPr id="445" name="Picture 444" descr="image.png"/>
          <p:cNvPicPr>
            <a:picLocks noChangeAspect="1"/>
          </p:cNvPicPr>
          <p:nvPr/>
        </p:nvPicPr>
        <p:blipFill>
          <a:blip r:embed="rId19"/>
          <a:stretch>
            <a:fillRect/>
          </a:stretch>
        </p:blipFill>
        <p:spPr>
          <a:xfrm>
            <a:off x="2394100" y="5648344"/>
            <a:ext cx="431800" cy="431800"/>
          </a:xfrm>
          <a:prstGeom prst="rect">
            <a:avLst/>
          </a:prstGeom>
        </p:spPr>
      </p:pic>
      <p:pic>
        <p:nvPicPr>
          <p:cNvPr id="446" name="Picture 445" descr="image.png"/>
          <p:cNvPicPr>
            <a:picLocks noChangeAspect="1"/>
          </p:cNvPicPr>
          <p:nvPr/>
        </p:nvPicPr>
        <p:blipFill>
          <a:blip r:embed="rId20"/>
          <a:stretch>
            <a:fillRect/>
          </a:stretch>
        </p:blipFill>
        <p:spPr>
          <a:xfrm>
            <a:off x="3474100" y="5648344"/>
            <a:ext cx="431800" cy="431800"/>
          </a:xfrm>
          <a:prstGeom prst="rect">
            <a:avLst/>
          </a:prstGeom>
        </p:spPr>
      </p:pic>
      <p:pic>
        <p:nvPicPr>
          <p:cNvPr id="447" name="Picture 446" descr="image.png"/>
          <p:cNvPicPr>
            <a:picLocks noChangeAspect="1"/>
          </p:cNvPicPr>
          <p:nvPr/>
        </p:nvPicPr>
        <p:blipFill>
          <a:blip r:embed="rId21"/>
          <a:stretch>
            <a:fillRect/>
          </a:stretch>
        </p:blipFill>
        <p:spPr>
          <a:xfrm>
            <a:off x="4554100" y="5648344"/>
            <a:ext cx="431800" cy="431800"/>
          </a:xfrm>
          <a:prstGeom prst="rect">
            <a:avLst/>
          </a:prstGeom>
        </p:spPr>
      </p:pic>
      <p:pic>
        <p:nvPicPr>
          <p:cNvPr id="448" name="Picture 447" descr="image.png"/>
          <p:cNvPicPr>
            <a:picLocks noChangeAspect="1"/>
          </p:cNvPicPr>
          <p:nvPr/>
        </p:nvPicPr>
        <p:blipFill>
          <a:blip r:embed="rId22"/>
          <a:stretch>
            <a:fillRect/>
          </a:stretch>
        </p:blipFill>
        <p:spPr>
          <a:xfrm>
            <a:off x="7254100" y="4244344"/>
            <a:ext cx="431800" cy="431800"/>
          </a:xfrm>
          <a:prstGeom prst="rect">
            <a:avLst/>
          </a:prstGeom>
        </p:spPr>
      </p:pic>
      <p:pic>
        <p:nvPicPr>
          <p:cNvPr id="449" name="Picture 448" descr="image.png"/>
          <p:cNvPicPr>
            <a:picLocks noChangeAspect="1"/>
          </p:cNvPicPr>
          <p:nvPr/>
        </p:nvPicPr>
        <p:blipFill>
          <a:blip r:embed="rId23"/>
          <a:stretch>
            <a:fillRect/>
          </a:stretch>
        </p:blipFill>
        <p:spPr>
          <a:xfrm>
            <a:off x="7317600" y="5711844"/>
            <a:ext cx="304800" cy="304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Nonprofit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Blackbaud CRM</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Funraise</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Office Administration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Active Directory</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Apigee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aruba</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Gmail</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Operating Systems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Linux</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Apple iOS</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Windows Server</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Windows 10</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Payment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PayPal</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Adyen</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Payflex</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American Express</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Point-of-Sale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FirstData</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Retail POS</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Winpos</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Productivity &amp; Collaboration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Citrix Workspace</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Poppulo</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Verizon (ACS)</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SharePoint</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Procurement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 Recovery</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Basware</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SAP Ariba</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Ivalua</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Product Lifecycle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Centro</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SolidWorks PDM</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7089000" y="1364344"/>
            <a:ext cx="762000" cy="431800"/>
          </a:xfrm>
          <a:prstGeom prst="rect">
            <a:avLst/>
          </a:prstGeom>
        </p:spPr>
      </p:pic>
      <p:pic>
        <p:nvPicPr>
          <p:cNvPr id="430" name="Picture 429" descr="image.png"/>
          <p:cNvPicPr>
            <a:picLocks noChangeAspect="1"/>
          </p:cNvPicPr>
          <p:nvPr/>
        </p:nvPicPr>
        <p:blipFill>
          <a:blip r:embed="rId5"/>
          <a:stretch>
            <a:fillRect/>
          </a:stretch>
        </p:blipFill>
        <p:spPr>
          <a:xfrm>
            <a:off x="8105500" y="1396094"/>
            <a:ext cx="889000" cy="368300"/>
          </a:xfrm>
          <a:prstGeom prst="rect">
            <a:avLst/>
          </a:prstGeom>
        </p:spPr>
      </p:pic>
      <p:pic>
        <p:nvPicPr>
          <p:cNvPr id="431" name="Picture 430" descr="image.png"/>
          <p:cNvPicPr>
            <a:picLocks noChangeAspect="1"/>
          </p:cNvPicPr>
          <p:nvPr/>
        </p:nvPicPr>
        <p:blipFill>
          <a:blip r:embed="rId6"/>
          <a:stretch>
            <a:fillRect/>
          </a:stretch>
        </p:blipFill>
        <p:spPr>
          <a:xfrm>
            <a:off x="9185500" y="1465501"/>
            <a:ext cx="889000" cy="228600"/>
          </a:xfrm>
          <a:prstGeom prst="rect">
            <a:avLst/>
          </a:prstGeom>
        </p:spPr>
      </p:pic>
      <p:pic>
        <p:nvPicPr>
          <p:cNvPr id="432" name="Picture 431" descr="image.png"/>
          <p:cNvPicPr>
            <a:picLocks noChangeAspect="1"/>
          </p:cNvPicPr>
          <p:nvPr/>
        </p:nvPicPr>
        <p:blipFill>
          <a:blip r:embed="rId7"/>
          <a:stretch>
            <a:fillRect/>
          </a:stretch>
        </p:blipFill>
        <p:spPr>
          <a:xfrm>
            <a:off x="1049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1149000" y="2768344"/>
            <a:ext cx="762000" cy="431800"/>
          </a:xfrm>
          <a:prstGeom prst="rect">
            <a:avLst/>
          </a:prstGeom>
        </p:spPr>
      </p:pic>
      <p:pic>
        <p:nvPicPr>
          <p:cNvPr id="434" name="Picture 433" descr="image.png"/>
          <p:cNvPicPr>
            <a:picLocks noChangeAspect="1"/>
          </p:cNvPicPr>
          <p:nvPr/>
        </p:nvPicPr>
        <p:blipFill>
          <a:blip r:embed="rId9"/>
          <a:stretch>
            <a:fillRect/>
          </a:stretch>
        </p:blipFill>
        <p:spPr>
          <a:xfrm>
            <a:off x="2252939" y="2771826"/>
            <a:ext cx="800100" cy="419100"/>
          </a:xfrm>
          <a:prstGeom prst="rect">
            <a:avLst/>
          </a:prstGeom>
        </p:spPr>
      </p:pic>
      <p:pic>
        <p:nvPicPr>
          <p:cNvPr id="435" name="Picture 434" descr="image.png"/>
          <p:cNvPicPr>
            <a:picLocks noChangeAspect="1"/>
          </p:cNvPicPr>
          <p:nvPr/>
        </p:nvPicPr>
        <p:blipFill>
          <a:blip r:embed="rId10"/>
          <a:stretch>
            <a:fillRect/>
          </a:stretch>
        </p:blipFill>
        <p:spPr>
          <a:xfrm>
            <a:off x="3275789" y="2772838"/>
            <a:ext cx="914400" cy="431800"/>
          </a:xfrm>
          <a:prstGeom prst="rect">
            <a:avLst/>
          </a:prstGeom>
        </p:spPr>
      </p:pic>
      <p:pic>
        <p:nvPicPr>
          <p:cNvPr id="436" name="Picture 435" descr="image.png"/>
          <p:cNvPicPr>
            <a:picLocks noChangeAspect="1"/>
          </p:cNvPicPr>
          <p:nvPr/>
        </p:nvPicPr>
        <p:blipFill>
          <a:blip r:embed="rId11"/>
          <a:stretch>
            <a:fillRect/>
          </a:stretch>
        </p:blipFill>
        <p:spPr>
          <a:xfrm>
            <a:off x="4350900" y="2768344"/>
            <a:ext cx="838200" cy="431800"/>
          </a:xfrm>
          <a:prstGeom prst="rect">
            <a:avLst/>
          </a:prstGeom>
        </p:spPr>
      </p:pic>
      <p:pic>
        <p:nvPicPr>
          <p:cNvPr id="437" name="Picture 436" descr="image.png"/>
          <p:cNvPicPr>
            <a:picLocks noChangeAspect="1"/>
          </p:cNvPicPr>
          <p:nvPr/>
        </p:nvPicPr>
        <p:blipFill>
          <a:blip r:embed="rId12"/>
          <a:stretch>
            <a:fillRect/>
          </a:stretch>
        </p:blipFill>
        <p:spPr>
          <a:xfrm>
            <a:off x="7254100" y="2804344"/>
            <a:ext cx="431800" cy="431800"/>
          </a:xfrm>
          <a:prstGeom prst="rect">
            <a:avLst/>
          </a:prstGeom>
        </p:spPr>
      </p:pic>
      <p:pic>
        <p:nvPicPr>
          <p:cNvPr id="438" name="Picture 437" descr="image.png"/>
          <p:cNvPicPr>
            <a:picLocks noChangeAspect="1"/>
          </p:cNvPicPr>
          <p:nvPr/>
        </p:nvPicPr>
        <p:blipFill>
          <a:blip r:embed="rId13"/>
          <a:stretch>
            <a:fillRect/>
          </a:stretch>
        </p:blipFill>
        <p:spPr>
          <a:xfrm>
            <a:off x="8334100" y="2804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9293450" y="2804344"/>
            <a:ext cx="673100" cy="431800"/>
          </a:xfrm>
          <a:prstGeom prst="rect">
            <a:avLst/>
          </a:prstGeom>
        </p:spPr>
      </p:pic>
      <p:pic>
        <p:nvPicPr>
          <p:cNvPr id="440" name="Picture 439" descr="image.png"/>
          <p:cNvPicPr>
            <a:picLocks noChangeAspect="1"/>
          </p:cNvPicPr>
          <p:nvPr/>
        </p:nvPicPr>
        <p:blipFill>
          <a:blip r:embed="rId15"/>
          <a:stretch>
            <a:fillRect/>
          </a:stretch>
        </p:blipFill>
        <p:spPr>
          <a:xfrm>
            <a:off x="10424250" y="2804344"/>
            <a:ext cx="571500" cy="431800"/>
          </a:xfrm>
          <a:prstGeom prst="rect">
            <a:avLst/>
          </a:prstGeom>
        </p:spPr>
      </p:pic>
      <p:pic>
        <p:nvPicPr>
          <p:cNvPr id="441" name="Picture 440" descr="image.png"/>
          <p:cNvPicPr>
            <a:picLocks noChangeAspect="1"/>
          </p:cNvPicPr>
          <p:nvPr/>
        </p:nvPicPr>
        <p:blipFill>
          <a:blip r:embed="rId16"/>
          <a:stretch>
            <a:fillRect/>
          </a:stretch>
        </p:blipFill>
        <p:spPr>
          <a:xfrm>
            <a:off x="131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2165500" y="4221044"/>
            <a:ext cx="889000" cy="406400"/>
          </a:xfrm>
          <a:prstGeom prst="rect">
            <a:avLst/>
          </a:prstGeom>
        </p:spPr>
      </p:pic>
      <p:pic>
        <p:nvPicPr>
          <p:cNvPr id="443" name="Picture 442" descr="image.png"/>
          <p:cNvPicPr>
            <a:picLocks noChangeAspect="1"/>
          </p:cNvPicPr>
          <p:nvPr/>
        </p:nvPicPr>
        <p:blipFill>
          <a:blip r:embed="rId18"/>
          <a:stretch>
            <a:fillRect/>
          </a:stretch>
        </p:blipFill>
        <p:spPr>
          <a:xfrm>
            <a:off x="3474100" y="420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1085500" y="5724544"/>
            <a:ext cx="889000" cy="279400"/>
          </a:xfrm>
          <a:prstGeom prst="rect">
            <a:avLst/>
          </a:prstGeom>
        </p:spPr>
      </p:pic>
      <p:pic>
        <p:nvPicPr>
          <p:cNvPr id="445" name="Picture 444" descr="image.png"/>
          <p:cNvPicPr>
            <a:picLocks noChangeAspect="1"/>
          </p:cNvPicPr>
          <p:nvPr/>
        </p:nvPicPr>
        <p:blipFill>
          <a:blip r:embed="rId20"/>
          <a:stretch>
            <a:fillRect/>
          </a:stretch>
        </p:blipFill>
        <p:spPr>
          <a:xfrm>
            <a:off x="2209950" y="5648344"/>
            <a:ext cx="800100" cy="431800"/>
          </a:xfrm>
          <a:prstGeom prst="rect">
            <a:avLst/>
          </a:prstGeom>
        </p:spPr>
      </p:pic>
      <p:pic>
        <p:nvPicPr>
          <p:cNvPr id="446" name="Picture 445" descr="image.png"/>
          <p:cNvPicPr>
            <a:picLocks noChangeAspect="1"/>
          </p:cNvPicPr>
          <p:nvPr/>
        </p:nvPicPr>
        <p:blipFill>
          <a:blip r:embed="rId21"/>
          <a:stretch>
            <a:fillRect/>
          </a:stretch>
        </p:blipFill>
        <p:spPr>
          <a:xfrm>
            <a:off x="3474100" y="5648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4547750" y="5648344"/>
            <a:ext cx="444500" cy="431800"/>
          </a:xfrm>
          <a:prstGeom prst="rect">
            <a:avLst/>
          </a:prstGeom>
        </p:spPr>
      </p:pic>
      <p:pic>
        <p:nvPicPr>
          <p:cNvPr id="448" name="Picture 447" descr="image.png"/>
          <p:cNvPicPr>
            <a:picLocks noChangeAspect="1"/>
          </p:cNvPicPr>
          <p:nvPr/>
        </p:nvPicPr>
        <p:blipFill>
          <a:blip r:embed="rId23"/>
          <a:stretch>
            <a:fillRect/>
          </a:stretch>
        </p:blipFill>
        <p:spPr>
          <a:xfrm>
            <a:off x="7025500" y="4352294"/>
            <a:ext cx="889000" cy="215900"/>
          </a:xfrm>
          <a:prstGeom prst="rect">
            <a:avLst/>
          </a:prstGeom>
        </p:spPr>
      </p:pic>
      <p:pic>
        <p:nvPicPr>
          <p:cNvPr id="449" name="Picture 448" descr="image.png"/>
          <p:cNvPicPr>
            <a:picLocks noChangeAspect="1"/>
          </p:cNvPicPr>
          <p:nvPr/>
        </p:nvPicPr>
        <p:blipFill>
          <a:blip r:embed="rId24"/>
          <a:stretch>
            <a:fillRect/>
          </a:stretch>
        </p:blipFill>
        <p:spPr>
          <a:xfrm>
            <a:off x="8334100" y="4244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9185500" y="4377694"/>
            <a:ext cx="889000" cy="165100"/>
          </a:xfrm>
          <a:prstGeom prst="rect">
            <a:avLst/>
          </a:prstGeom>
        </p:spPr>
      </p:pic>
      <p:pic>
        <p:nvPicPr>
          <p:cNvPr id="451" name="Picture 450" descr="image.png"/>
          <p:cNvPicPr>
            <a:picLocks noChangeAspect="1"/>
          </p:cNvPicPr>
          <p:nvPr/>
        </p:nvPicPr>
        <p:blipFill>
          <a:blip r:embed="rId26"/>
          <a:stretch>
            <a:fillRect/>
          </a:stretch>
        </p:blipFill>
        <p:spPr>
          <a:xfrm>
            <a:off x="10494100" y="4244344"/>
            <a:ext cx="431800" cy="431800"/>
          </a:xfrm>
          <a:prstGeom prst="rect">
            <a:avLst/>
          </a:prstGeom>
        </p:spPr>
      </p:pic>
      <p:pic>
        <p:nvPicPr>
          <p:cNvPr id="452" name="Picture 451" descr="image.png"/>
          <p:cNvPicPr>
            <a:picLocks noChangeAspect="1"/>
          </p:cNvPicPr>
          <p:nvPr/>
        </p:nvPicPr>
        <p:blipFill>
          <a:blip r:embed="rId27"/>
          <a:stretch>
            <a:fillRect/>
          </a:stretch>
        </p:blipFill>
        <p:spPr>
          <a:xfrm>
            <a:off x="7025500" y="5692794"/>
            <a:ext cx="889000" cy="342900"/>
          </a:xfrm>
          <a:prstGeom prst="rect">
            <a:avLst/>
          </a:prstGeom>
        </p:spPr>
      </p:pic>
      <p:pic>
        <p:nvPicPr>
          <p:cNvPr id="453" name="Picture 452" descr="image.png"/>
          <p:cNvPicPr>
            <a:picLocks noChangeAspect="1"/>
          </p:cNvPicPr>
          <p:nvPr/>
        </p:nvPicPr>
        <p:blipFill>
          <a:blip r:embed="rId28"/>
          <a:stretch>
            <a:fillRect/>
          </a:stretch>
        </p:blipFill>
        <p:spPr>
          <a:xfrm>
            <a:off x="8334100" y="5648344"/>
            <a:ext cx="431800" cy="4318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200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150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310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~47.0%</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Supply Chain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Paris Area, France
Greater London, United Kingdom
Cagliari Area, Italy
Dubai, United Arab Emirates
Haute-Garonne Area, France</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Greater Los Angeles Area, United States
Greater Seattle Area, United States
Houston, Texas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Sydney Area, Australia
Tokyo, Japan
National Capital Region, India
Selangor, Malaysia
Singapore</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Supply Chain</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660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~30.3%</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~22.7%</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Paris Area, France</a:t>
            </a:r>
            <a:r>
              <a:rPr sz="1000" b="0" i="0" u="none">
                <a:solidFill>
                  <a:srgbClr val="000000"/>
                </a:solidFill>
                <a:latin typeface="calibri"/>
              </a:rPr>
              <a:t>
•  Logistics &amp; Distribution
•  Fulfilment Management
•  Warehousing</a:t>
            </a:r>
            <a:r>
              <a:rPr sz="1000" b="1" i="0" u="none">
                <a:solidFill>
                  <a:srgbClr val="004DB6"/>
                </a:solidFill>
                <a:latin typeface="calibri"/>
              </a:rPr>
              <a:t>
Greater London, United Kingdom</a:t>
            </a:r>
            <a:r>
              <a:rPr sz="1000" b="0" i="0" u="none">
                <a:solidFill>
                  <a:srgbClr val="000000"/>
                </a:solidFill>
                <a:latin typeface="calibri"/>
              </a:rPr>
              <a:t>
•  Logistics &amp; Distribution
•  Warehousing
•  Inventory Management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46</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81</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15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74</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~43.5%</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Legal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Paris Area, France
Madrid Area, Spain
Warsaw, Poland
Cairo, Egypt</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Greater Los Angeles Area, United States
Kansas City Metropolitan Area, United States
Coffeyville, Kansas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Sydney Area, Australia
Hanoi, Vietnam</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Legal</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170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~47.6%</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~8.8%</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Litigation
•  Legal Support &amp; Paralegal
•  Contract Management &amp; Transaction</a:t>
            </a:r>
            <a:r>
              <a:rPr sz="1000" b="1" i="0" u="none">
                <a:solidFill>
                  <a:srgbClr val="004DB6"/>
                </a:solidFill>
                <a:latin typeface="calibri"/>
              </a:rPr>
              <a:t>
Greater Chicago Area, United States</a:t>
            </a:r>
            <a:r>
              <a:rPr sz="1000" b="0" i="0" u="none">
                <a:solidFill>
                  <a:srgbClr val="000000"/>
                </a:solidFill>
                <a:latin typeface="calibri"/>
              </a:rPr>
              <a:t>
•  Legal Support &amp; Paralegal
•  Litigation
•  Contract Management &amp; Transaction
•  Intellectual Property Rights</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25</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7,140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3,040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4,230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~29.4%</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IT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10</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Milan Area, Italy
Paris Area, France
Greater London, United Kingdom
Johannesburg, Gauteng, South Africa
Munich Area, Germany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Greater New York City Area, United States
Sao Paulo Area, Brazil
Buenos Aires, Argentina</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Jakarta, Indonesia
Greater Sydney Area, Australia
Mumbai Area, India
Federal Territory of Kuala Lumpur, Malaysia
Singapore</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IT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14,410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~49.5%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~21.1%</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Toronto Area, Canada</a:t>
            </a:r>
            <a:r>
              <a:rPr sz="1000" b="0" i="0" u="none">
                <a:solidFill>
                  <a:srgbClr val="000000"/>
                </a:solidFill>
                <a:latin typeface="calibri"/>
              </a:rPr>
              <a:t>
•  Business Intelligence &amp; Analytics
•  Data Engineering
•  Infrastructure Management System
•  It Risk Management
•  Application Development &amp; Maintenance</a:t>
            </a:r>
            <a:r>
              <a:rPr sz="1000" b="1" i="0" u="none">
                <a:solidFill>
                  <a:srgbClr val="004DB6"/>
                </a:solidFill>
                <a:latin typeface="calibri"/>
              </a:rPr>
              <a:t>
Greater Chicago Area, United States</a:t>
            </a:r>
            <a:r>
              <a:rPr sz="1000" b="0" i="0" u="none">
                <a:solidFill>
                  <a:srgbClr val="000000"/>
                </a:solidFill>
                <a:latin typeface="calibri"/>
              </a:rPr>
              <a:t>
•  Business Intelligence &amp; Analytics
•  It Risk Management
•  Infrastructure Management System
•  Data Engineering
•  Application Development &amp; Maintenance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31</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11,838</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5,736</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16,936</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~49.1%</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Sales &amp; Marketing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Paris Area, France
Munich Area, Germany
Milan Area, Italy
Madrid Area, Spain</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Washington D.C. Metro Area, United States
Greater Los Angeles Area, United States
Greater New York City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Tokyo, Japan
Greater Sydney Area, Australia
Shanghai, China
Singapore
Mumbai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Sales &amp; Marketing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34,510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~34.3%</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~16.6%</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Marketing Strategy &amp; Brand Management
•  Communication &amp; Public Relation
•  Account Management
•  Digital Marketing
•  Business Development</a:t>
            </a:r>
            <a:r>
              <a:rPr sz="1000" b="1" i="0" u="none">
                <a:solidFill>
                  <a:srgbClr val="004DB6"/>
                </a:solidFill>
                <a:latin typeface="calibri"/>
              </a:rPr>
              <a:t>
Greater Chicago Area, United States</a:t>
            </a:r>
            <a:r>
              <a:rPr sz="1000" b="0" i="0" u="none">
                <a:solidFill>
                  <a:srgbClr val="000000"/>
                </a:solidFill>
                <a:latin typeface="calibri"/>
              </a:rPr>
              <a:t>
•  Marketing Strategy &amp; Brand Management
•  Sales Strategy &amp; Planning
•  Communication &amp; Public Relation
•  Digital Marketing
•  Market Research &amp; Intelligence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154</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187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78</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285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~51.8%</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Human Resources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Munich Area, Germany
Paris Area, France
Budapest, Hungary
Madrid Area, Spain</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Greater New York City Area, United States
Washington D.C. Metro Area, United States
Greater Atlanta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Sydney Area, Australia
Tokyo, Japan
Greater Perth Area, Australia
Greater Melbourne Area, Australia
Shanghai, China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Human Resources</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550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~34.0%</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~14.2%</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Learning &amp; Development
•  Talent Acquisition
•  Employee Relation, Engagement &amp; Retention
•  Hr Strategy &amp; Governance
•  Payroll</a:t>
            </a:r>
            <a:r>
              <a:rPr sz="1000" b="1" i="0" u="none">
                <a:solidFill>
                  <a:srgbClr val="004DB6"/>
                </a:solidFill>
                <a:latin typeface="calibri"/>
              </a:rPr>
              <a:t>
Greater Chicago Area, United States</a:t>
            </a:r>
            <a:r>
              <a:rPr sz="1000" b="0" i="0" u="none">
                <a:solidFill>
                  <a:srgbClr val="000000"/>
                </a:solidFill>
                <a:latin typeface="calibri"/>
              </a:rPr>
              <a:t>
•  Workforce Administration &amp; Management
•  Learning &amp; Development
•  Talent Acquisition
•  Payroll
•  Compensation &amp; Benefits</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130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105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80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155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~45.6%</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Procurement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Paris Area, France
Moscow, Russia
Madrid Area, Spain
Warsaw, Poland</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Toronto Area, Canada
Sao Paulo Area, Brazil
Buenos Aires, Argentina
Richmond, Virginia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Tokyo, Japan
Greater Sydney Area, Australia
Singapore
Shanghai, China
Bangkok City, Thailand</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Procurement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340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~30.9%</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~23.5%</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Strategic Sourcing &amp; Purchasing
•  Vendor Management</a:t>
            </a:r>
            <a:r>
              <a:rPr sz="1000" b="1" i="0" u="none">
                <a:solidFill>
                  <a:srgbClr val="004DB6"/>
                </a:solidFill>
                <a:latin typeface="calibri"/>
              </a:rPr>
              <a:t>
Greater Chicago Area, United States</a:t>
            </a:r>
            <a:r>
              <a:rPr sz="1000" b="0" i="0" u="none">
                <a:solidFill>
                  <a:srgbClr val="000000"/>
                </a:solidFill>
                <a:latin typeface="calibri"/>
              </a:rPr>
              <a:t>
•  Strategic Sourcing &amp; Purchasing
•  Vendor Management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44</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17,297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5,474</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16,619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~42.2%</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Customer Support &amp; Service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102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Greater Manchester, United Kingdom
West Midlands, United Kingdom
Kent, United Kingdom
Tyne and Wear,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Sao Paulo Area, Brazil
Toronto Area, Canada
Greater Chicago Area, United States
Buenos Aires, Argentina
Greater Los Angeles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Sydney Area, Australia
Greater Melbourne Area, Australia
Greater Brisbane Area, Australia
Tokyo, Japan
Rest of Queensland, Australia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Customer Support &amp; Service</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39,390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~43.9%</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~13.9%</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Sao Paulo Area, Brazil</a:t>
            </a:r>
            <a:r>
              <a:rPr sz="1000" b="0" i="0" u="none">
                <a:solidFill>
                  <a:srgbClr val="000000"/>
                </a:solidFill>
                <a:latin typeface="calibri"/>
              </a:rPr>
              <a:t>
•  Customer Service &amp; Support
•  Product Installation, Maintenance &amp; Technical Support
•  Customer Success</a:t>
            </a:r>
            <a:r>
              <a:rPr sz="1000" b="1" i="0" u="none">
                <a:solidFill>
                  <a:srgbClr val="004DB6"/>
                </a:solidFill>
                <a:latin typeface="calibri"/>
              </a:rPr>
              <a:t>
Greater London, United Kingdom</a:t>
            </a:r>
            <a:r>
              <a:rPr sz="1000" b="0" i="0" u="none">
                <a:solidFill>
                  <a:srgbClr val="000000"/>
                </a:solidFill>
                <a:latin typeface="calibri"/>
              </a:rPr>
              <a:t>
•  Customer Service &amp; Support
•  Customer Success</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292</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Innovative Marketing Campaigns for Brand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IoT-enabled Hyper-Targeted Marketing Campaigns</a:t>
                      </a:r>
                    </a:p>
                    <a:p>
                      <a:pPr algn="l"/>
                      <a:r>
                        <a:rPr sz="1100" b="0">
                          <a:solidFill>
                            <a:srgbClr val="000000"/>
                          </a:solidFill>
                          <a:latin typeface="calibri"/>
                        </a:rPr>
                        <a:t>•  Cloud-based Sales Targeting and Campaign Personalization</a:t>
                      </a:r>
                    </a:p>
                    <a:p>
                      <a:pPr algn="l"/>
                      <a:r>
                        <a:rPr sz="1100" b="0">
                          <a:solidFill>
                            <a:srgbClr val="000000"/>
                          </a:solidFill>
                          <a:latin typeface="calibri"/>
                        </a:rPr>
                        <a:t>•  Automated Marketing Campaigns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Digital Marketing</a:t>
                      </a:r>
                    </a:p>
                    <a:p>
                      <a:pPr algn="l"/>
                      <a:r>
                        <a:rPr sz="1100" b="0">
                          <a:solidFill>
                            <a:srgbClr val="000000"/>
                          </a:solidFill>
                          <a:latin typeface="calibri"/>
                        </a:rPr>
                        <a:t>•  Sales Strategy &amp; Planning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prioritizing innovative marketing campaigns that resonate with diverse customer segments. This includes collaborations with popular franchises and limited-time offers. The goal is to enhance brand visibility and attract new customers through creative promotions.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Limited-Time Offerings for Seasonal Promotions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AI-enabled Restaurant Promotions</a:t>
                      </a:r>
                    </a:p>
                    <a:p>
                      <a:pPr algn="l"/>
                      <a:r>
                        <a:rPr sz="1100" b="0">
                          <a:solidFill>
                            <a:srgbClr val="000000"/>
                          </a:solidFill>
                          <a:latin typeface="calibri"/>
                        </a:rPr>
                        <a:t>•  Digital Billboards</a:t>
                      </a:r>
                    </a:p>
                    <a:p>
                      <a:pPr algn="l"/>
                      <a:r>
                        <a:rPr sz="1100" b="0">
                          <a:solidFill>
                            <a:srgbClr val="000000"/>
                          </a:solidFill>
                          <a:latin typeface="calibri"/>
                        </a:rPr>
                        <a:t>•  Quantum-powered Advertising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Offline Marketing</a:t>
                      </a:r>
                    </a:p>
                    <a:p>
                      <a:pPr algn="l"/>
                      <a:r>
                        <a:rPr sz="1100" b="0">
                          <a:solidFill>
                            <a:srgbClr val="000000"/>
                          </a:solidFill>
                          <a:latin typeface="calibri"/>
                        </a:rPr>
                        <a:t>•  Marketing Strategy &amp; Brand Management</a:t>
                      </a:r>
                    </a:p>
                    <a:p>
                      <a:pPr algn="l"/>
                      <a:r>
                        <a:rPr sz="1100" b="0">
                          <a:solidFill>
                            <a:srgbClr val="000000"/>
                          </a:solidFill>
                          <a:latin typeface="calibri"/>
                        </a:rPr>
                        <a:t>•  Sales Enablement &amp;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launching limited-time offerings, such as the Shamrock Shake and Teritama Family, to attract seasonal customers. These promotions aim to leverage nostalgia and seasonal flavors to drive sales.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Targeted Marketing Campaigns for New Product Lines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IoT-enabled Hyper-Targeted Marketing Campaigns</a:t>
                      </a:r>
                    </a:p>
                    <a:p>
                      <a:pPr algn="l"/>
                      <a:r>
                        <a:rPr sz="1100" b="0">
                          <a:solidFill>
                            <a:srgbClr val="000000"/>
                          </a:solidFill>
                          <a:latin typeface="calibri"/>
                        </a:rPr>
                        <a:t>•  Smart Cans for Personalized Marketing</a:t>
                      </a:r>
                    </a:p>
                    <a:p>
                      <a:pPr algn="l"/>
                      <a:r>
                        <a:rPr sz="1100" b="0">
                          <a:solidFill>
                            <a:srgbClr val="000000"/>
                          </a:solidFill>
                          <a:latin typeface="calibri"/>
                        </a:rPr>
                        <a:t>•  ML-based Product Promotion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Digital Marketing</a:t>
                      </a:r>
                    </a:p>
                    <a:p>
                      <a:pPr algn="l"/>
                      <a:r>
                        <a:rPr sz="1100" b="0">
                          <a:solidFill>
                            <a:srgbClr val="000000"/>
                          </a:solidFill>
                          <a:latin typeface="calibri"/>
                        </a:rPr>
                        <a:t>•  Field &amp; Channel Sales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The company is implementing targeted marketing campaigns for new product lines, including the Hot Honey range and Minecraft-themed meals. These campaigns are designed to engage specific demographics and enhance brand visibility.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Sales &amp; Marketing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185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92</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271</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~49.5%</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Finance &amp; Accounting Footprint for McDonald's Corporation</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Paris Area, France
Greater London, United Kingdom
Munich Area, Germany
Cairo, Egypt
Madrid Area, Spain</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Chicago Area, United States
Columbus, Ohio Area, United States
Toronto Area, Canada
Greater New York City Area, United States
Sao Paulo Area, Brazil</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Sydney Area, Australia
National Capital Region, Philippines
Hong Kong
Bangkok City, Thailand
Greater Brisbane Area, Australia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Finance &amp; Accounting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548</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~33.8%</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~16.8%</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Paris Area, France</a:t>
            </a:r>
            <a:r>
              <a:rPr sz="1000" b="0" i="0" u="none">
                <a:solidFill>
                  <a:srgbClr val="000000"/>
                </a:solidFill>
                <a:latin typeface="calibri"/>
              </a:rPr>
              <a:t>
•  General Accounting
•  Financial Planning &amp; Analysis
•  Treasury &amp; Risk</a:t>
            </a:r>
            <a:r>
              <a:rPr sz="1000" b="1" i="0" u="none">
                <a:solidFill>
                  <a:srgbClr val="004DB6"/>
                </a:solidFill>
                <a:latin typeface="calibri"/>
              </a:rPr>
              <a:t>
Greater Chicago Area, United States</a:t>
            </a:r>
            <a:r>
              <a:rPr sz="1000" b="0" i="0" u="none">
                <a:solidFill>
                  <a:srgbClr val="000000"/>
                </a:solidFill>
                <a:latin typeface="calibri"/>
              </a:rPr>
              <a:t>
•  Financial Planning &amp; Analysis
•  General Accounting
•  Tax
•  Internal Audit &amp; Reporting
•  Treasury &amp; Risk</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99</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panose="020F0502020204030204" pitchFamily="34" charset="0"/>
                <a:cs typeface="Calibri" panose="020F0502020204030204" pitchFamily="34" charset="0"/>
              </a:rPr>
              <a:t>Hiring Analysis – </a:t>
            </a:r>
            <a:r>
              <a:rPr lang="en-IN" sz="1600">
                <a:solidFill>
                  <a:srgbClr val="C00000"/>
                </a:solidFill>
                <a:latin typeface="Calibri" panose="020F0502020204030204" pitchFamily="34" charset="0"/>
              </a:rPr>
              <a:t>Overall</a:t>
            </a:r>
            <a:endParaRPr lang="en-IN" sz="1600" b="1">
              <a:solidFill>
                <a:srgbClr val="C00000"/>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76" name="Table 75">
            <a:extLst>
              <a:ext uri="{FF2B5EF4-FFF2-40B4-BE49-F238E27FC236}">
                <a16:creationId xmlns:a16="http://schemas.microsoft.com/office/drawing/2014/main" id="{A0EE0610-8C12-98C5-DF39-85A003580954}"/>
              </a:ext>
            </a:extLst>
          </p:cNvPr>
          <p:cNvGraphicFramePr>
            <a:graphicFrameLocks noGrp="1"/>
          </p:cNvGraphicFramePr>
          <p:nvPr>
            <p:extLst>
              <p:ext uri="{D42A27DB-BD31-4B8C-83A1-F6EECF244321}">
                <p14:modId xmlns:p14="http://schemas.microsoft.com/office/powerpoint/2010/main" val="625271672"/>
              </p:ext>
            </p:extLst>
          </p:nvPr>
        </p:nvGraphicFramePr>
        <p:xfrm>
          <a:off x="8009055" y="1055939"/>
          <a:ext cx="3891922" cy="30821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412446">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60382">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2383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60382">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1299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60382">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1244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60382">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1098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60382">
                <a:tc>
                  <a:txBody>
                    <a:bodyPr/>
                    <a:lstStyle/>
                    <a:p>
                      <a:pPr algn="ctr"/>
                      <a:r>
                        <a:rPr sz="1100" b="0">
                          <a:solidFill>
                            <a:srgbClr val="000000"/>
                          </a:solidFill>
                          <a:latin typeface="calibri"/>
                        </a:rPr>
                        <a:t>Greater Atlanta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1067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60382">
                <a:tc>
                  <a:txBody>
                    <a:bodyPr/>
                    <a:lstStyle/>
                    <a:p>
                      <a:pPr algn="ctr"/>
                      <a:r>
                        <a:rPr sz="1100" b="0">
                          <a:solidFill>
                            <a:srgbClr val="000000"/>
                          </a:solidFill>
                          <a:latin typeface="calibri"/>
                        </a:rPr>
                        <a:t>Washington D.C. Metro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977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60382">
                <a:tc>
                  <a:txBody>
                    <a:bodyPr/>
                    <a:lstStyle/>
                    <a:p>
                      <a:pPr algn="ctr"/>
                      <a:r>
                        <a:rPr sz="1100" b="0">
                          <a:solidFill>
                            <a:srgbClr val="000000"/>
                          </a:solidFill>
                          <a:latin typeface="calibri"/>
                        </a:rPr>
                        <a:t>Rest of Quebec,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861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60382">
                <a:tc>
                  <a:txBody>
                    <a:bodyPr/>
                    <a:lstStyle/>
                    <a:p>
                      <a:pPr algn="ctr"/>
                      <a:r>
                        <a:rPr sz="1100" b="0">
                          <a:solidFill>
                            <a:srgbClr val="000000"/>
                          </a:solidFill>
                          <a:latin typeface="calibri"/>
                        </a:rPr>
                        <a:t>Greater Los Angeles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326296">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260382">
                <a:tc>
                  <a:txBody>
                    <a:bodyPr/>
                    <a:lstStyle/>
                    <a:p>
                      <a:pPr algn="ctr"/>
                      <a:r>
                        <a:rPr sz="1100" b="0">
                          <a:solidFill>
                            <a:srgbClr val="000000"/>
                          </a:solidFill>
                          <a:latin typeface="calibri"/>
                        </a:rPr>
                        <a:t>Greater Detroit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703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77" name="Rectangle 76">
            <a:extLst>
              <a:ext uri="{FF2B5EF4-FFF2-40B4-BE49-F238E27FC236}">
                <a16:creationId xmlns:a16="http://schemas.microsoft.com/office/drawing/2014/main" id="{5C342411-A261-761A-2118-702605D8AC7F}"/>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B29759B5-9F59-4B92-BF8C-65E19482E1A0}"/>
              </a:ext>
            </a:extLst>
          </p:cNvPr>
          <p:cNvSpPr>
            <a:spLocks/>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51759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DEA947E8-0F63-0F81-F64E-9EE885D6543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F601B26-1BFB-4E7E-2295-4B21F53F330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1684</a:t>
            </a:r>
          </a:p>
        </p:txBody>
      </p:sp>
      <p:sp>
        <p:nvSpPr>
          <p:cNvPr id="83" name="Rectangle 82">
            <a:extLst>
              <a:ext uri="{FF2B5EF4-FFF2-40B4-BE49-F238E27FC236}">
                <a16:creationId xmlns:a16="http://schemas.microsoft.com/office/drawing/2014/main" id="{6A2D330A-CD22-0AD3-A145-60E087553F75}"/>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84" name="Straight Connector 83">
            <a:extLst>
              <a:ext uri="{FF2B5EF4-FFF2-40B4-BE49-F238E27FC236}">
                <a16:creationId xmlns:a16="http://schemas.microsoft.com/office/drawing/2014/main" id="{A811CE2A-8E92-166B-3127-A17ABF47AEE8}"/>
              </a:ext>
            </a:extLst>
          </p:cNvPr>
          <p:cNvCxnSpPr>
            <a:cxnSpLocks/>
            <a:stCxn id="77" idx="0"/>
            <a:endCxn id="77"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C690129-66AF-148C-A4E2-FDB14809E4A8}"/>
              </a:ext>
            </a:extLst>
          </p:cNvPr>
          <p:cNvSpPr/>
          <p:nvPr/>
        </p:nvSpPr>
        <p:spPr>
          <a:xfrm>
            <a:off x="9608978" y="4219039"/>
            <a:ext cx="2269592"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6" name="TextBox 85">
            <a:extLst>
              <a:ext uri="{FF2B5EF4-FFF2-40B4-BE49-F238E27FC236}">
                <a16:creationId xmlns:a16="http://schemas.microsoft.com/office/drawing/2014/main" id="{B23B7A65-C75E-7E31-0BC9-7DE5FCBEBC7A}"/>
              </a:ext>
            </a:extLst>
          </p:cNvPr>
          <p:cNvSpPr txBox="1"/>
          <p:nvPr/>
        </p:nvSpPr>
        <p:spPr>
          <a:xfrm>
            <a:off x="10331372" y="4276249"/>
            <a:ext cx="8325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88" name="Rectangle 87">
            <a:extLst>
              <a:ext uri="{FF2B5EF4-FFF2-40B4-BE49-F238E27FC236}">
                <a16:creationId xmlns:a16="http://schemas.microsoft.com/office/drawing/2014/main" id="{AB916145-6E08-5AE8-86FC-CFE94C5A8A4A}"/>
              </a:ext>
            </a:extLst>
          </p:cNvPr>
          <p:cNvSpPr/>
          <p:nvPr/>
        </p:nvSpPr>
        <p:spPr>
          <a:xfrm>
            <a:off x="9695242" y="4618779"/>
            <a:ext cx="2088437"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Food &amp; Beverages
Customer Service &amp; Support
Retail Store Operations
Asset Maintenance &amp; Engineering
Workforce Administration &amp; Management</a:t>
            </a:r>
          </a:p>
        </p:txBody>
      </p:sp>
      <p:sp>
        <p:nvSpPr>
          <p:cNvPr id="89" name="Rectangle 88">
            <a:extLst>
              <a:ext uri="{FF2B5EF4-FFF2-40B4-BE49-F238E27FC236}">
                <a16:creationId xmlns:a16="http://schemas.microsoft.com/office/drawing/2014/main" id="{09B64A10-602F-EA4D-571E-C776B8F4A5BD}"/>
              </a:ext>
            </a:extLst>
          </p:cNvPr>
          <p:cNvSpPr/>
          <p:nvPr/>
        </p:nvSpPr>
        <p:spPr>
          <a:xfrm>
            <a:off x="7224068" y="4219039"/>
            <a:ext cx="2234326"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7" name="TextBox 86">
            <a:extLst>
              <a:ext uri="{FF2B5EF4-FFF2-40B4-BE49-F238E27FC236}">
                <a16:creationId xmlns:a16="http://schemas.microsoft.com/office/drawing/2014/main" id="{71DE1C5A-5D5B-F773-8A07-B95530C4E191}"/>
              </a:ext>
            </a:extLst>
          </p:cNvPr>
          <p:cNvSpPr txBox="1"/>
          <p:nvPr/>
        </p:nvSpPr>
        <p:spPr>
          <a:xfrm>
            <a:off x="7747116" y="4276398"/>
            <a:ext cx="11981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Business Functions</a:t>
            </a:r>
          </a:p>
        </p:txBody>
      </p:sp>
      <p:sp>
        <p:nvSpPr>
          <p:cNvPr id="90" name="Rectangle 89">
            <a:extLst>
              <a:ext uri="{FF2B5EF4-FFF2-40B4-BE49-F238E27FC236}">
                <a16:creationId xmlns:a16="http://schemas.microsoft.com/office/drawing/2014/main" id="{EDCA413C-D6FF-0663-8D0E-E72B298870E5}"/>
              </a:ext>
            </a:extLst>
          </p:cNvPr>
          <p:cNvSpPr/>
          <p:nvPr/>
        </p:nvSpPr>
        <p:spPr>
          <a:xfrm>
            <a:off x="7314216" y="4618928"/>
            <a:ext cx="2074723"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Support &amp; Service
Hospitality Operations
Administrative Operations
Human Resources
IT</a:t>
            </a:r>
          </a:p>
        </p:txBody>
      </p:sp>
      <p:sp>
        <p:nvSpPr>
          <p:cNvPr id="91" name="Rectangle 90">
            <a:extLst>
              <a:ext uri="{FF2B5EF4-FFF2-40B4-BE49-F238E27FC236}">
                <a16:creationId xmlns:a16="http://schemas.microsoft.com/office/drawing/2014/main" id="{A3665594-D25B-6827-9BA6-3DCB55BBF166}"/>
              </a:ext>
            </a:extLst>
          </p:cNvPr>
          <p:cNvSpPr/>
          <p:nvPr/>
        </p:nvSpPr>
        <p:spPr>
          <a:xfrm>
            <a:off x="4900314" y="1703764"/>
            <a:ext cx="2824138"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92" name="TextBox 91"/>
          <p:cNvSpPr txBox="1"/>
          <p:nvPr/>
        </p:nvSpPr>
        <p:spPr>
          <a:xfrm>
            <a:off x="4900314" y="2013028"/>
            <a:ext cx="2803141" cy="2125091"/>
          </a:xfrm>
          <a:prstGeom prst="rect">
            <a:avLst/>
          </a:prstGeom>
          <a:noFill/>
        </p:spPr>
        <p:txBody>
          <a:bodyPr wrap="none">
            <a:spAutoFit/>
          </a:bodyPr>
          <a:lstStyle/>
          <a:p>
            <a:endParaRPr/>
          </a:p>
        </p:txBody>
      </p:sp>
      <p:sp>
        <p:nvSpPr>
          <p:cNvPr id="94" name="custom_name=&quot;exec_move_heading&quot;">
            <a:extLst>
              <a:ext uri="{FF2B5EF4-FFF2-40B4-BE49-F238E27FC236}">
                <a16:creationId xmlns:a16="http://schemas.microsoft.com/office/drawing/2014/main" id="{796DF0C5-9746-9213-3773-8066C7D73A79}"/>
              </a:ext>
            </a:extLst>
          </p:cNvPr>
          <p:cNvSpPr txBox="1"/>
          <p:nvPr/>
        </p:nvSpPr>
        <p:spPr>
          <a:xfrm>
            <a:off x="2699216"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95" name="Straight Connector 94">
            <a:extLst>
              <a:ext uri="{FF2B5EF4-FFF2-40B4-BE49-F238E27FC236}">
                <a16:creationId xmlns:a16="http://schemas.microsoft.com/office/drawing/2014/main" id="{96528F1C-4D9E-0A5F-7903-6EC74BCB8225}"/>
              </a:ext>
            </a:extLst>
          </p:cNvPr>
          <p:cNvCxnSpPr>
            <a:cxnSpLocks/>
          </p:cNvCxnSpPr>
          <p:nvPr/>
        </p:nvCxnSpPr>
        <p:spPr>
          <a:xfrm>
            <a:off x="234392" y="4199895"/>
            <a:ext cx="6848763" cy="19075"/>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40BE5A-0FD2-7713-9927-13B79A3E6468}"/>
              </a:ext>
            </a:extLst>
          </p:cNvPr>
          <p:cNvGrpSpPr/>
          <p:nvPr/>
        </p:nvGrpSpPr>
        <p:grpSpPr>
          <a:xfrm>
            <a:off x="3028465" y="4002562"/>
            <a:ext cx="1798131" cy="180919"/>
            <a:chOff x="2439890" y="3716456"/>
            <a:chExt cx="2168666" cy="200055"/>
          </a:xfrm>
        </p:grpSpPr>
        <p:sp>
          <p:nvSpPr>
            <p:cNvPr id="97" name="Oval 96">
              <a:extLst>
                <a:ext uri="{FF2B5EF4-FFF2-40B4-BE49-F238E27FC236}">
                  <a16:creationId xmlns:a16="http://schemas.microsoft.com/office/drawing/2014/main" id="{7B702D7E-C066-5746-58D3-0E2D5DEC3DE3}"/>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98" name="Rectangle 97">
              <a:extLst>
                <a:ext uri="{FF2B5EF4-FFF2-40B4-BE49-F238E27FC236}">
                  <a16:creationId xmlns:a16="http://schemas.microsoft.com/office/drawing/2014/main" id="{C05A9738-B6C0-2764-C498-08C311C2007C}"/>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9" name="Oval 98">
              <a:extLst>
                <a:ext uri="{FF2B5EF4-FFF2-40B4-BE49-F238E27FC236}">
                  <a16:creationId xmlns:a16="http://schemas.microsoft.com/office/drawing/2014/main" id="{43C14F4C-FF31-E1C9-68FF-B11D3E18563F}"/>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0" name="Rectangle 99">
              <a:extLst>
                <a:ext uri="{FF2B5EF4-FFF2-40B4-BE49-F238E27FC236}">
                  <a16:creationId xmlns:a16="http://schemas.microsoft.com/office/drawing/2014/main" id="{91C197EF-8DE7-C29C-78C2-1166A8632032}"/>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1" name="Oval 100">
              <a:extLst>
                <a:ext uri="{FF2B5EF4-FFF2-40B4-BE49-F238E27FC236}">
                  <a16:creationId xmlns:a16="http://schemas.microsoft.com/office/drawing/2014/main" id="{99BFB4FA-A490-1A4D-583B-1D90C961580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2" name="Rectangle 101">
              <a:extLst>
                <a:ext uri="{FF2B5EF4-FFF2-40B4-BE49-F238E27FC236}">
                  <a16:creationId xmlns:a16="http://schemas.microsoft.com/office/drawing/2014/main" id="{B8FCAAF6-BD7D-5B30-D0DD-EB21EB9834CC}"/>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10" name="TextBox 109">
            <a:extLst>
              <a:ext uri="{FF2B5EF4-FFF2-40B4-BE49-F238E27FC236}">
                <a16:creationId xmlns:a16="http://schemas.microsoft.com/office/drawing/2014/main" id="{8C0A04DC-0610-E228-68FA-5C44084C24D7}"/>
              </a:ext>
            </a:extLst>
          </p:cNvPr>
          <p:cNvSpPr txBox="1"/>
          <p:nvPr/>
        </p:nvSpPr>
        <p:spPr>
          <a:xfrm>
            <a:off x="10737402" y="6309577"/>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13" name="custom_name=&quot;exec_current3&quot;">
            <a:extLst>
              <a:ext uri="{FF2B5EF4-FFF2-40B4-BE49-F238E27FC236}">
                <a16:creationId xmlns:a16="http://schemas.microsoft.com/office/drawing/2014/main" id="{D03DADB8-04E9-8FC5-4125-984C753DD38E}"/>
              </a:ext>
            </a:extLst>
          </p:cNvPr>
          <p:cNvSpPr/>
          <p:nvPr/>
        </p:nvSpPr>
        <p:spPr>
          <a:xfrm>
            <a:off x="4892425"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Adam Cooper</a:t>
            </a:r>
            <a:r>
              <a:rPr sz="1100" b="1" i="0" u="none">
                <a:solidFill>
                  <a:srgbClr val="9B51E0"/>
                </a:solidFill>
                <a:latin typeface="calibri"/>
              </a:rPr>
              <a:t>
Promoted</a:t>
            </a:r>
            <a:r>
              <a:rPr sz="1100" b="0" i="0" u="none">
                <a:solidFill>
                  <a:srgbClr val="000000"/>
                </a:solidFill>
                <a:latin typeface="calibri"/>
              </a:rPr>
              <a:t> as Chief Technology Officer - McDonald's Canada, McDonald's Corporation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custom_name=&quot;exec_prev3&quot;">
            <a:extLst>
              <a:ext uri="{FF2B5EF4-FFF2-40B4-BE49-F238E27FC236}">
                <a16:creationId xmlns:a16="http://schemas.microsoft.com/office/drawing/2014/main" id="{6780BB95-75B7-C8BB-667E-30184F24D5BD}"/>
              </a:ext>
            </a:extLst>
          </p:cNvPr>
          <p:cNvSpPr/>
          <p:nvPr/>
        </p:nvSpPr>
        <p:spPr>
          <a:xfrm>
            <a:off x="4892425"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Digital Experience &amp; Product Manager, McDonald's Corporation</a:t>
            </a:r>
          </a:p>
        </p:txBody>
      </p:sp>
      <p:sp>
        <p:nvSpPr>
          <p:cNvPr id="15" name="custom_name=&quot;exec_arrow3&quot;">
            <a:extLst>
              <a:ext uri="{FF2B5EF4-FFF2-40B4-BE49-F238E27FC236}">
                <a16:creationId xmlns:a16="http://schemas.microsoft.com/office/drawing/2014/main" id="{67A84C92-6A8C-31DD-EB34-E27C8DEE6659}"/>
              </a:ext>
            </a:extLst>
          </p:cNvPr>
          <p:cNvSpPr/>
          <p:nvPr/>
        </p:nvSpPr>
        <p:spPr>
          <a:xfrm rot="10800000">
            <a:off x="4905122" y="544392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ustom_name=&quot;exec_current1&quot;">
            <a:extLst>
              <a:ext uri="{FF2B5EF4-FFF2-40B4-BE49-F238E27FC236}">
                <a16:creationId xmlns:a16="http://schemas.microsoft.com/office/drawing/2014/main" id="{659A0CF0-6EA0-2EF6-E668-55B1F3EDFAA3}"/>
              </a:ext>
            </a:extLst>
          </p:cNvPr>
          <p:cNvSpPr/>
          <p:nvPr/>
        </p:nvSpPr>
        <p:spPr>
          <a:xfrm>
            <a:off x="243151"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Pat Myers</a:t>
            </a:r>
            <a:r>
              <a:rPr sz="1100" b="1" i="0" u="none">
                <a:solidFill>
                  <a:srgbClr val="009087"/>
                </a:solidFill>
                <a:latin typeface="calibri"/>
              </a:rPr>
              <a:t>
Joined</a:t>
            </a:r>
            <a:r>
              <a:rPr sz="1100" b="0" i="0" u="none">
                <a:solidFill>
                  <a:srgbClr val="000000"/>
                </a:solidFill>
                <a:latin typeface="calibri"/>
              </a:rPr>
              <a:t> as SVP, US Chief People Officer, McDonald's Corporation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custom_name=&quot;exec_prev1&quot;">
            <a:extLst>
              <a:ext uri="{FF2B5EF4-FFF2-40B4-BE49-F238E27FC236}">
                <a16:creationId xmlns:a16="http://schemas.microsoft.com/office/drawing/2014/main" id="{4D30BF16-92C0-D7A3-8A50-8E02DA9FB45C}"/>
              </a:ext>
            </a:extLst>
          </p:cNvPr>
          <p:cNvSpPr/>
          <p:nvPr/>
        </p:nvSpPr>
        <p:spPr>
          <a:xfrm>
            <a:off x="243151"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Vice President, Human Resources, Global Operations , Medtronic Public Limited Company</a:t>
            </a:r>
          </a:p>
        </p:txBody>
      </p:sp>
      <p:sp>
        <p:nvSpPr>
          <p:cNvPr id="21" name="custom_name=&quot;exec_arrow1&quot;">
            <a:extLst>
              <a:ext uri="{FF2B5EF4-FFF2-40B4-BE49-F238E27FC236}">
                <a16:creationId xmlns:a16="http://schemas.microsoft.com/office/drawing/2014/main" id="{890A9F41-3836-1F3E-7809-35450C5CEFF7}"/>
              </a:ext>
            </a:extLst>
          </p:cNvPr>
          <p:cNvSpPr/>
          <p:nvPr/>
        </p:nvSpPr>
        <p:spPr>
          <a:xfrm rot="10800000">
            <a:off x="238746" y="5438109"/>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ustom_name=&quot;exec_current2&quot;">
            <a:extLst>
              <a:ext uri="{FF2B5EF4-FFF2-40B4-BE49-F238E27FC236}">
                <a16:creationId xmlns:a16="http://schemas.microsoft.com/office/drawing/2014/main" id="{285B040F-C8D4-619E-1C90-28D18E5C9001}"/>
              </a:ext>
            </a:extLst>
          </p:cNvPr>
          <p:cNvSpPr/>
          <p:nvPr/>
        </p:nvSpPr>
        <p:spPr>
          <a:xfrm>
            <a:off x="2554002" y="4538599"/>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Cannon Cottle</a:t>
            </a:r>
            <a:r>
              <a:rPr sz="1100" b="1" i="0" u="none">
                <a:solidFill>
                  <a:srgbClr val="FB788E"/>
                </a:solidFill>
                <a:latin typeface="calibri"/>
              </a:rPr>
              <a:t>
Quit</a:t>
            </a:r>
            <a:r>
              <a:rPr sz="1100" b="0" i="0" u="none">
                <a:solidFill>
                  <a:srgbClr val="000000"/>
                </a:solidFill>
                <a:latin typeface="calibri"/>
              </a:rPr>
              <a:t> as Manager of Endpoint Security (EDR), McDonald's Corporation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custom_name=&quot;exec_prev2&quot;">
            <a:extLst>
              <a:ext uri="{FF2B5EF4-FFF2-40B4-BE49-F238E27FC236}">
                <a16:creationId xmlns:a16="http://schemas.microsoft.com/office/drawing/2014/main" id="{B93EB118-FEA0-FAC9-6EB2-DEE089C4F3DD}"/>
              </a:ext>
            </a:extLst>
          </p:cNvPr>
          <p:cNvSpPr/>
          <p:nvPr/>
        </p:nvSpPr>
        <p:spPr>
          <a:xfrm>
            <a:off x="2554002" y="5561315"/>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Senior Director of Security, Entrata, Inc.</a:t>
            </a:r>
          </a:p>
        </p:txBody>
      </p:sp>
      <p:sp>
        <p:nvSpPr>
          <p:cNvPr id="24" name="custom_name=&quot;exec_arrow2&quot;">
            <a:extLst>
              <a:ext uri="{FF2B5EF4-FFF2-40B4-BE49-F238E27FC236}">
                <a16:creationId xmlns:a16="http://schemas.microsoft.com/office/drawing/2014/main" id="{C963CD1A-C256-D9F4-B1BE-3218C4E1496B}"/>
              </a:ext>
            </a:extLst>
          </p:cNvPr>
          <p:cNvSpPr/>
          <p:nvPr/>
        </p:nvSpPr>
        <p:spPr>
          <a:xfrm>
            <a:off x="2549597" y="5441777"/>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9CD5444-0D55-5326-CD86-6A45292679B2}"/>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111" name="Picture 110"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112" name="Chart 111"/>
          <p:cNvGraphicFramePr>
            <a:graphicFrameLocks noGrp="1"/>
          </p:cNvGraphicFramePr>
          <p:nvPr/>
        </p:nvGraphicFramePr>
        <p:xfrm>
          <a:off x="4900314" y="2013028"/>
          <a:ext cx="2803141" cy="212509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Customer Support &amp; Service</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Merseyside,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Kent,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Lancashire,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Lincolnshire,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Manchester,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West Midlands,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South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Nottinghamshire,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3749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288</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Care
Customer Care Assistant
Field Operations Consultant
Maintenance Technician
Facilities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Service &amp; Support
Product Installation, Maintenance &amp; Technical Support
Food &amp; Beverages
Corporate Strategy &amp; Management Consulting
Customer Success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Jackie Bruzek</a:t>
            </a:r>
            <a:r>
              <a:rPr sz="1100" b="1" i="0" u="none">
                <a:solidFill>
                  <a:srgbClr val="9B51E0"/>
                </a:solidFill>
                <a:latin typeface="calibri"/>
              </a:rPr>
              <a:t>
Promoted</a:t>
            </a:r>
            <a:r>
              <a:rPr sz="1100" b="0" i="0" u="none">
                <a:solidFill>
                  <a:srgbClr val="000000"/>
                </a:solidFill>
                <a:latin typeface="calibri"/>
              </a:rPr>
              <a:t> as Vice President, Customer Engagement, McDonald's Corporation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Senior Director, Customer Experience, McDonald's Corporation</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Safety Awareness
Root Cause Analysis (RCA)
Customer Experience Management
Plumbing
Preventive Maintenance</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Hospitality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Sao Paulo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Rest of Quebec,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Granby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Vancouver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Loire-Atlantique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Rest of British Columbia,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Vendee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Bern Area, Switzerland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Pittsburgh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3715</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663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Restaurant Manager
Restaurant Attendant
Cook
Catering Employee
Restaurant Employee</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Food &amp; Beverages
Lodging
Corporate Strategy &amp; Management Consulting
Wellness
Workforce Administration &amp;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Adam Cooper</a:t>
            </a:r>
            <a:r>
              <a:rPr sz="1100" b="1" i="0" u="none">
                <a:solidFill>
                  <a:srgbClr val="9B51E0"/>
                </a:solidFill>
                <a:latin typeface="calibri"/>
              </a:rPr>
              <a:t>
Promoted</a:t>
            </a:r>
            <a:r>
              <a:rPr sz="1100" b="0" i="0" u="none">
                <a:solidFill>
                  <a:srgbClr val="000000"/>
                </a:solidFill>
                <a:latin typeface="calibri"/>
              </a:rPr>
              <a:t> as Chief Technology Officer - McDonald's Canada, McDonald's Corporation
May.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Cesar Pina</a:t>
            </a:r>
            <a:r>
              <a:rPr sz="1100" b="1" i="0" u="none">
                <a:solidFill>
                  <a:srgbClr val="9B51E0"/>
                </a:solidFill>
                <a:latin typeface="calibri"/>
              </a:rPr>
              <a:t>
Promoted</a:t>
            </a:r>
            <a:r>
              <a:rPr sz="1100" b="0" i="0" u="none">
                <a:solidFill>
                  <a:srgbClr val="000000"/>
                </a:solidFill>
                <a:latin typeface="calibri"/>
              </a:rPr>
              <a:t> as SVP, Chief Supply Chain Officer for McDonald's North America, McDonald's Corporation
Oct.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Digital Experience &amp; Product Manager, McDonald's Corporation</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Vice President Global Supply Chain, Strategic Sourcing for Food, McDonald's Corporation</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Quality Control
Inventory Management
Safety Awareness
Food Production
Food Preparation</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Administrative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Washington D.C. Metro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Los Angeles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San Francisco Bay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Greater Atlanta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Detroit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Houston, Texas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2233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720</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Maintenance
Maintenance Person
Janitor
Administrative Assistant
Shift Managers</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Asset Maintenance &amp; Engineering
Admin &amp; Support
Environment, Health &amp; Safety
Food &amp; Beverages
Security &amp; Surveillance/Asset Protection</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Colleen Wade Spelder</a:t>
            </a:r>
            <a:r>
              <a:rPr sz="1100" b="1" i="0" u="none">
                <a:solidFill>
                  <a:srgbClr val="9B51E0"/>
                </a:solidFill>
                <a:latin typeface="calibri"/>
              </a:rPr>
              <a:t>
Promoted</a:t>
            </a:r>
            <a:r>
              <a:rPr sz="1100" b="0" i="0" u="none">
                <a:solidFill>
                  <a:srgbClr val="000000"/>
                </a:solidFill>
                <a:latin typeface="calibri"/>
              </a:rPr>
              <a:t> as ESG Transformation Director, McDonald's Corporation
Sep.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Impact Reporting and ESG Governance Director, McDonald's Corporation</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Electrical Maintenance
Microsoft Office
Inventory Management
Maintenance Repair &amp; Operations
Equipment Maintenance</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Human Resources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Greater Cleveland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Greenville-Spartanburg-Anderson, South Carolina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Anchorage, Alaska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Pittsburgh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Denver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Des Moines, Iowa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1979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236</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Shift Manager
Crew Team Member
Team Member
General Manager
Crew Member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Workforce Administration &amp; Management
Talent Acquisition
Learning &amp; Development
Compensation &amp; Benefits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Laura Coogan, SPHR</a:t>
            </a:r>
            <a:r>
              <a:rPr sz="1100" b="1" i="0" u="none">
                <a:solidFill>
                  <a:srgbClr val="9B51E0"/>
                </a:solidFill>
                <a:latin typeface="calibri"/>
              </a:rPr>
              <a:t>
Promoted</a:t>
            </a:r>
            <a:r>
              <a:rPr sz="1100" b="0" i="0" u="none">
                <a:solidFill>
                  <a:srgbClr val="000000"/>
                </a:solidFill>
                <a:latin typeface="calibri"/>
              </a:rPr>
              <a:t> as Senior Director, Global People Modernization Organization Activation Lead, McDonald's Corporation
Dec.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Director, US Segment Talent Lead, McDonald's Corporation</a:t>
            </a:r>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Inventory Management
Food Production
Security Monitoring
Microsoft Office
Recruitment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IT</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454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Mexico City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Yucatan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Tamaulipas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Charlotte, North Carolina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Myrtle Beach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Toronto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1429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144</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Experience Leader
Manager Of The Customer Experience
General Manager
Shift Manager
Software Engineer Ii - Android</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Business Intelligence &amp; Analytics
Data Engineering
UI/UX Design
Project/Programs Management
Customer Service &amp; Support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John Duffield</a:t>
            </a:r>
            <a:r>
              <a:rPr sz="1100" b="1" i="0" u="none">
                <a:solidFill>
                  <a:srgbClr val="9B51E0"/>
                </a:solidFill>
                <a:latin typeface="calibri"/>
              </a:rPr>
              <a:t>
Promoted</a:t>
            </a:r>
            <a:r>
              <a:rPr sz="1100" b="0" i="0" u="none">
                <a:solidFill>
                  <a:srgbClr val="000000"/>
                </a:solidFill>
                <a:latin typeface="calibri"/>
              </a:rPr>
              <a:t> as Director, Revenue Growth Management - Mass &amp; Differentiated Offers And Rewards, McDonald's Corporation
Mar.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Benjamin Istvan</a:t>
            </a:r>
            <a:r>
              <a:rPr sz="1100" b="1" i="0" u="none">
                <a:solidFill>
                  <a:srgbClr val="9B51E0"/>
                </a:solidFill>
                <a:latin typeface="calibri"/>
              </a:rPr>
              <a:t>
Promoted</a:t>
            </a:r>
            <a:r>
              <a:rPr sz="1100" b="0" i="0" u="none">
                <a:solidFill>
                  <a:srgbClr val="000000"/>
                </a:solidFill>
                <a:latin typeface="calibri"/>
              </a:rPr>
              <a:t> as Senior Director, Enterprise Data Analytics &amp; Ai - Planning &amp; Alignment, McDonald's Corporation
Feb.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Director, Us Finance &amp; Business Insights - Affordability, Digital &amp; Delivery Strategy, McDonald's Corporation</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Senior Director, Generative Ai Business Lead, McDonald's Corporation</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Experience Management
Python (Programming Language)
Software Development
Cybersecurity
Data Structures</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Management &amp; Strategy</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Washington D.C. Metro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Detroit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Atlanta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Los Angeles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Virginia Beach-Norfolk,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Phoenix, Arizona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Cleveland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1359</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424</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General Manager
Department Manager
Shift Manager
Construction Project Manager
Operations Consultant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Corporate Strategy &amp; Management Consulting
Project/Programs Management
Leadership &amp; Governance
Product Management
Governance, Risk &amp; Compliance</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Becky C.</a:t>
            </a:r>
            <a:r>
              <a:rPr sz="1100" b="1" i="0" u="none">
                <a:solidFill>
                  <a:srgbClr val="9B51E0"/>
                </a:solidFill>
                <a:latin typeface="calibri"/>
              </a:rPr>
              <a:t>
Promoted</a:t>
            </a:r>
            <a:r>
              <a:rPr sz="1100" b="0" i="0" u="none">
                <a:solidFill>
                  <a:srgbClr val="000000"/>
                </a:solidFill>
                <a:latin typeface="calibri"/>
              </a:rPr>
              <a:t> as Global Product Director - Customer Value, McDonald's Corporation
Sep.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Alan Lippert, PMP</a:t>
            </a:r>
            <a:r>
              <a:rPr sz="1100" b="1" i="0" u="none">
                <a:solidFill>
                  <a:srgbClr val="009087"/>
                </a:solidFill>
                <a:latin typeface="calibri"/>
              </a:rPr>
              <a:t>
Joined</a:t>
            </a:r>
            <a:r>
              <a:rPr sz="1100" b="0" i="0" u="none">
                <a:solidFill>
                  <a:srgbClr val="000000"/>
                </a:solidFill>
                <a:latin typeface="calibri"/>
              </a:rPr>
              <a:t> as Director, Change Management - US, McDonald's Corporation
Sep.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Global Product Director - Loyalty &amp; Gaming, McDonald's Corporation</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Deputy Chief Transformation Officer, Rite Aid Corporation</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Food Production
Performance Management
Inventory Management
Project Management
Recruitment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Sales &amp; Marketing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Toronto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Yvelines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Atlanta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Mexico City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Sao Paulo Area, Brazil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Seoul, South Korea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Greater Nashville, Tennessee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1197</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123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Assistant Store Manager
Store Manager
General Manager (Store Manager)
Point Of Sale Manager
Technical Product Analyst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Sales Strategy &amp; Planning
Sales Enablement &amp; Support
Marketing Strategy &amp; Brand Management
Product Management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sp>
        <p:nvSpPr>
          <p:cNvPr id="69" name="custom_name=&quot;exec_move_heading&quot;">
            <a:extLst>
              <a:ext uri="{FF2B5EF4-FFF2-40B4-BE49-F238E27FC236}">
                <a16:creationId xmlns:a16="http://schemas.microsoft.com/office/drawing/2014/main" id="{BC490751-78B7-C930-C129-143A83115046}"/>
              </a:ext>
            </a:extLst>
          </p:cNvPr>
          <p:cNvSpPr txBox="1"/>
          <p:nvPr/>
        </p:nvSpPr>
        <p:spPr>
          <a:xfrm>
            <a:off x="1491194"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9" name="custom_name=&quot;exec_current1&quot;">
            <a:extLst>
              <a:ext uri="{FF2B5EF4-FFF2-40B4-BE49-F238E27FC236}">
                <a16:creationId xmlns:a16="http://schemas.microsoft.com/office/drawing/2014/main" id="{72E67B81-235E-7BEF-4DE5-A82F31DE4CA2}"/>
              </a:ext>
            </a:extLst>
          </p:cNvPr>
          <p:cNvSpPr/>
          <p:nvPr/>
        </p:nvSpPr>
        <p:spPr>
          <a:xfrm>
            <a:off x="234392" y="4534963"/>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William Turk</a:t>
            </a:r>
            <a:r>
              <a:rPr sz="1100" b="1" i="0" u="none">
                <a:solidFill>
                  <a:srgbClr val="9B51E0"/>
                </a:solidFill>
                <a:latin typeface="calibri"/>
              </a:rPr>
              <a:t>
Promoted</a:t>
            </a:r>
            <a:r>
              <a:rPr sz="1100" b="0" i="0" u="none">
                <a:solidFill>
                  <a:srgbClr val="000000"/>
                </a:solidFill>
                <a:latin typeface="calibri"/>
              </a:rPr>
              <a:t> as Director, Integration, Training, and Deployment, McDonald's Corporation
Dec.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custom_name=&quot;exec_current2&quot;">
            <a:extLst>
              <a:ext uri="{FF2B5EF4-FFF2-40B4-BE49-F238E27FC236}">
                <a16:creationId xmlns:a16="http://schemas.microsoft.com/office/drawing/2014/main" id="{91F84F3C-C7A9-9589-6366-F362E069EFA7}"/>
              </a:ext>
            </a:extLst>
          </p:cNvPr>
          <p:cNvSpPr/>
          <p:nvPr/>
        </p:nvSpPr>
        <p:spPr>
          <a:xfrm>
            <a:off x="2571592" y="4531567"/>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Jennifer DelVecchio</a:t>
            </a:r>
            <a:r>
              <a:rPr sz="1100" b="1" i="0" u="none">
                <a:solidFill>
                  <a:srgbClr val="9B51E0"/>
                </a:solidFill>
                <a:latin typeface="calibri"/>
              </a:rPr>
              <a:t>
Promoted</a:t>
            </a:r>
            <a:r>
              <a:rPr sz="1100" b="0" i="0" u="none">
                <a:solidFill>
                  <a:srgbClr val="000000"/>
                </a:solidFill>
                <a:latin typeface="calibri"/>
              </a:rPr>
              <a:t> as Senior Director, Head of US Marketing &amp; Menu Strategy, McDonald's Corporation
Dec. 2024</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custom_name=&quot;exec_prev1&quot;">
            <a:extLst>
              <a:ext uri="{FF2B5EF4-FFF2-40B4-BE49-F238E27FC236}">
                <a16:creationId xmlns:a16="http://schemas.microsoft.com/office/drawing/2014/main" id="{B7DE9187-FCA5-D8DB-35E7-7AF768C5744E}"/>
              </a:ext>
            </a:extLst>
          </p:cNvPr>
          <p:cNvSpPr/>
          <p:nvPr/>
        </p:nvSpPr>
        <p:spPr>
          <a:xfrm>
            <a:off x="234392" y="5557679"/>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Director, Operations Innovation Enablement, McDonald's Corporation</a:t>
            </a:r>
          </a:p>
        </p:txBody>
      </p:sp>
      <p:sp>
        <p:nvSpPr>
          <p:cNvPr id="30" name="custom_name=&quot;exec_prev2&quot;">
            <a:extLst>
              <a:ext uri="{FF2B5EF4-FFF2-40B4-BE49-F238E27FC236}">
                <a16:creationId xmlns:a16="http://schemas.microsoft.com/office/drawing/2014/main" id="{C00DCFB4-F42D-3232-5BD8-F59826A03D1C}"/>
              </a:ext>
            </a:extLst>
          </p:cNvPr>
          <p:cNvSpPr/>
          <p:nvPr/>
        </p:nvSpPr>
        <p:spPr>
          <a:xfrm>
            <a:off x="2571592" y="5554283"/>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Senior Director, Head of US Marketing Strategy, McDonald's Corporation</a:t>
            </a:r>
          </a:p>
        </p:txBody>
      </p:sp>
      <p:sp>
        <p:nvSpPr>
          <p:cNvPr id="35" name="custom_name=&quot;exec_arrow2&quot;">
            <a:extLst>
              <a:ext uri="{FF2B5EF4-FFF2-40B4-BE49-F238E27FC236}">
                <a16:creationId xmlns:a16="http://schemas.microsoft.com/office/drawing/2014/main" id="{8478CE13-8A64-5DE1-D7C3-5BFD57F655CE}"/>
              </a:ext>
            </a:extLst>
          </p:cNvPr>
          <p:cNvSpPr/>
          <p:nvPr/>
        </p:nvSpPr>
        <p:spPr>
          <a:xfrm rot="10800000">
            <a:off x="2584289" y="5440564"/>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Management
Continuous Improvement Management
Atlassian Jira
Marketing
Stakeholder Management</a:t>
            </a:r>
          </a:p>
        </p:txBody>
      </p:sp>
      <p:sp>
        <p:nvSpPr>
          <p:cNvPr id="24" name="custom_name=&quot;exec_arrow1&quot;">
            <a:extLst>
              <a:ext uri="{FF2B5EF4-FFF2-40B4-BE49-F238E27FC236}">
                <a16:creationId xmlns:a16="http://schemas.microsoft.com/office/drawing/2014/main" id="{4F698ACF-10D4-982C-9C36-01FA8ABCF958}"/>
              </a:ext>
            </a:extLst>
          </p:cNvPr>
          <p:cNvSpPr/>
          <p:nvPr/>
        </p:nvSpPr>
        <p:spPr>
          <a:xfrm rot="10800000">
            <a:off x="234392" y="543836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Travel &amp; Transport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Washington D.C. Metro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San Francisco Bay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Los Angeles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Dallas-Fort Worth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Columbus, Ohio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Orlando,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Tampa-St. Petersburg, Florida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971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448</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Crew Member
Crew Team Member
Crew
Shift Manager
Shift Coordinator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Airline &amp; Airport Operations
Rail &amp; Road Operations
Logistics &amp; Distribution</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Safety Awareness
Food Preparation
Stocking
Inventory Management
Centric Platform</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Fostering Employee Engagement and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Employee Engagement App</a:t>
                      </a:r>
                    </a:p>
                    <a:p>
                      <a:pPr algn="l"/>
                      <a:r>
                        <a:rPr sz="1100" b="0">
                          <a:solidFill>
                            <a:srgbClr val="000000"/>
                          </a:solidFill>
                          <a:latin typeface="calibri"/>
                        </a:rPr>
                        <a:t>•  Real-time Employee Experience Management</a:t>
                      </a:r>
                    </a:p>
                    <a:p>
                      <a:pPr algn="l"/>
                      <a:r>
                        <a:rPr sz="1100" b="0">
                          <a:solidFill>
                            <a:srgbClr val="000000"/>
                          </a:solidFill>
                          <a:latin typeface="calibri"/>
                        </a:rPr>
                        <a:t>•  AI-powered Employee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Learning &amp; Development</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focused on creating an inclusive environment that excites employees and encourages retention. This involves aligning HR practices with organizational objectives to enhance workforce performance. The company is dedicated to fostering a positive work environment and enhancing employee performance through engagement and development initiatives. McDonald's has successfully reduced barriers to employment for millions of young people thro...</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Mass Recruitment Initiative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High-Volume Hiring using AI</a:t>
                      </a:r>
                    </a:p>
                    <a:p>
                      <a:pPr algn="l"/>
                      <a:r>
                        <a:rPr sz="1100" b="0">
                          <a:solidFill>
                            <a:srgbClr val="000000"/>
                          </a:solidFill>
                          <a:latin typeface="calibri"/>
                        </a:rPr>
                        <a:t>•  Automated Employee Hiring</a:t>
                      </a:r>
                    </a:p>
                    <a:p>
                      <a:pPr algn="l"/>
                      <a:r>
                        <a:rPr sz="1100" b="0">
                          <a:solidFill>
                            <a:srgbClr val="000000"/>
                          </a:solidFill>
                          <a:latin typeface="calibri"/>
                        </a:rPr>
                        <a:t>•  Metaverse-based Recruitment and Hiring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Talent Acquisition</a:t>
                      </a:r>
                    </a:p>
                    <a:p>
                      <a:pPr algn="l"/>
                      <a:r>
                        <a:rPr sz="1100" b="0">
                          <a:solidFill>
                            <a:srgbClr val="000000"/>
                          </a:solidFill>
                          <a:latin typeface="calibri"/>
                        </a:rPr>
                        <a:t>•  Employee Relation, Engagement &amp; Retention</a:t>
                      </a:r>
                    </a:p>
                    <a:p>
                      <a:pPr algn="l"/>
                      <a:r>
                        <a:rPr sz="1100" b="0">
                          <a:solidFill>
                            <a:srgbClr val="000000"/>
                          </a:solidFill>
                          <a:latin typeface="calibri"/>
                        </a:rPr>
                        <a:t>•  Workforce Administration &amp;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plans to hire up to 375,000 workers across its U.S. restaurants this summer, marking one of its largest recruitment efforts in five years. This initiative aims to staff new locations and support existing operations, providing job opportunities and career development through programs like Archways to Opportunity.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Youth Employment Focus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Automated Employee Hiring</a:t>
                      </a:r>
                    </a:p>
                    <a:p>
                      <a:pPr algn="l"/>
                      <a:r>
                        <a:rPr sz="1100" b="0">
                          <a:solidFill>
                            <a:srgbClr val="000000"/>
                          </a:solidFill>
                          <a:latin typeface="calibri"/>
                        </a:rPr>
                        <a:t>•  Metaverse-based Recruitment and Hiring</a:t>
                      </a:r>
                    </a:p>
                    <a:p>
                      <a:pPr algn="l"/>
                      <a:r>
                        <a:rPr sz="1100" b="0">
                          <a:solidFill>
                            <a:srgbClr val="000000"/>
                          </a:solidFill>
                          <a:latin typeface="calibri"/>
                        </a:rPr>
                        <a:t>•  AI based Talent Acquisition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Talent Acquisition</a:t>
                      </a:r>
                    </a:p>
                    <a:p>
                      <a:pPr algn="l"/>
                      <a:r>
                        <a:rPr sz="1100" b="0">
                          <a:solidFill>
                            <a:srgbClr val="000000"/>
                          </a:solidFill>
                          <a:latin typeface="calibri"/>
                        </a:rPr>
                        <a:t>•  Employee Relation, Engagement &amp; Retention</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Turkey is launching a recruitment campaign to hire 2,000 people, particularly targeting younger demographics to reduce unemployment rates. The initiative emphasizes flexible working models and aims to support workforce participation among various age groups.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Human Resources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Retail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Rest of Quebec,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Granby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Val-d'Or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Montreal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Melbourne Area, Australia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Toronto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Miami-Fort Lauderdale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Richmond, Virginia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Calgary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Kent,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464</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99</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Cashier
Crew Member
Night Cashier
Shift Leader
Cashier - Crew Team Member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Retail Store Operations
Asset Maintenance &amp; Engineering
E-Commerce Operations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Safety Awareness
Food Preparation
Customer Service Operations
Quality Control
Stock Rotation</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Finance &amp; Accounting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Chicago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Yvelines Area, France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Munich Area, Germany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Ottawa-Gatineau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Mexico City Area, Mexico</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Blytheville, Arkansas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Toronto Area, Canada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West Midlands,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377</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47</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Accountant
Bookkeeper/Payroll Administrator
Functional Solutions Lead - Oracle Enterprise Planning And Budgeting
Shift Manager
Fp&amp;A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Planning &amp; Analysis
General Accounting
Corporate Strategy &amp; Management Consulting
Internal Audit &amp; Reporting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Auditing
Internal Controls
Financial Reporting
Financial Planning
Microsoft Excel</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2"/>
              </a:rPr>
              <a:t>McDonald's Unveils Its Full Lineup of New Pokmon Happy Meal Toys for August</a:t>
            </a:r>
            <a:r>
              <a:rPr sz="1200" b="0" i="0" u="none">
                <a:solidFill>
                  <a:srgbClr val="000000"/>
                </a:solidFill>
                <a:latin typeface="calibri"/>
                <a:hlinkClick r:id="rId3"/>
              </a:rPr>
              <a:t>
McDonald's rolls out adult Happy Meal with 1970s throwback in bid to revive flagging sales</a:t>
            </a:r>
            <a:r>
              <a:rPr sz="1200" b="0" i="0" u="none">
                <a:solidFill>
                  <a:srgbClr val="000000"/>
                </a:solidFill>
                <a:latin typeface="calibri"/>
                <a:hlinkClick r:id="rId4"/>
              </a:rPr>
              <a:t>
McDonald's Releases New McDonaldland Meal and Shake</a:t>
            </a:r>
            <a:r>
              <a:rPr sz="1200" b="0" i="0" u="none">
                <a:solidFill>
                  <a:srgbClr val="000000"/>
                </a:solidFill>
                <a:latin typeface="calibri"/>
                <a:hlinkClick r:id="rId5"/>
              </a:rPr>
              <a:t>
McDonald's Announces Menu Change for Hundreds of Stores Next Month</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6"/>
              </a:rPr>
              <a:t>McDonalds wants to open global AI center in Poland</a:t>
            </a:r>
            <a:r>
              <a:rPr sz="1200" b="0" i="0" u="none">
                <a:solidFill>
                  <a:srgbClr val="000000"/>
                </a:solidFill>
                <a:latin typeface="calibri"/>
                <a:hlinkClick r:id="rId7"/>
              </a:rPr>
              <a:t>
Bigger moves: McDonalds to invest $100 million in Hyderabad over next two years; to hire 2,000 techies</a:t>
            </a:r>
            <a:r>
              <a:rPr sz="1200" b="0" i="0" u="none">
                <a:solidFill>
                  <a:srgbClr val="000000"/>
                </a:solidFill>
                <a:latin typeface="calibri"/>
                <a:hlinkClick r:id="rId8"/>
              </a:rPr>
              <a:t>
AI hiring woes are pushing some companies like McDonald's and Bupa to India's "tech hubs"</a:t>
            </a:r>
            <a:r>
              <a:rPr sz="1200" b="0" i="0" u="none">
                <a:solidFill>
                  <a:srgbClr val="000000"/>
                </a:solidFill>
                <a:latin typeface="calibri"/>
                <a:hlinkClick r:id="rId9"/>
              </a:rPr>
              <a:t>
Jobs in and around Oakham this week: McDonald's, Domino's, Wisteria Hotel and more</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10"/>
              </a:rPr>
              <a:t>Local McDonalds donates $25,000 to Huntsville Hospital Foundation</a:t>
            </a:r>
            <a:r>
              <a:rPr sz="1200" b="0" i="0" u="none">
                <a:solidFill>
                  <a:srgbClr val="000000"/>
                </a:solidFill>
                <a:latin typeface="calibri"/>
                <a:hlinkClick r:id="rId11"/>
              </a:rPr>
              <a:t>
McDonald's plans to 'double down' on AI investment by 2027, executive says</a:t>
            </a:r>
            <a:r>
              <a:rPr sz="1200" b="0" i="0" u="none">
                <a:solidFill>
                  <a:srgbClr val="000000"/>
                </a:solidFill>
                <a:latin typeface="calibri"/>
                <a:hlinkClick r:id="rId12"/>
              </a:rPr>
              <a:t>
Alliston hospital receives $200K through McDonald's fundraiser</a:t>
            </a:r>
            <a:r>
              <a:rPr sz="1200" b="0" i="0" u="none">
                <a:solidFill>
                  <a:srgbClr val="000000"/>
                </a:solidFill>
                <a:latin typeface="calibri"/>
                <a:hlinkClick r:id="rId13"/>
              </a:rPr>
              <a:t>
Area McDonalds restaurants raise $6,500 for flood victims through digital fundraiser</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14"/>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15"/>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16"/>
          <a:stretch>
            <a:fillRect/>
          </a:stretch>
        </p:blipFill>
        <p:spPr>
          <a:xfrm>
            <a:off x="308303" y="3127326"/>
            <a:ext cx="1917700" cy="15748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4" name="Rectangle 3">
            <a:extLst>
              <a:ext uri="{FF2B5EF4-FFF2-40B4-BE49-F238E27FC236}">
                <a16:creationId xmlns:a16="http://schemas.microsoft.com/office/drawing/2014/main" id="{D599295E-036B-92C2-A3EB-4B3D6559B64D}"/>
              </a:ext>
            </a:extLst>
          </p:cNvPr>
          <p:cNvSpPr>
            <a:spLocks/>
          </p:cNvSpPr>
          <p:nvPr/>
        </p:nvSpPr>
        <p:spPr>
          <a:xfrm>
            <a:off x="2513699" y="1209262"/>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2"/>
              </a:rPr>
              <a:t>McDonald's to Sell Premium Hong Kong Retail Properties, Analysts See 11.6% Upside</a:t>
            </a:r>
            <a:r>
              <a:rPr sz="1200" b="0" i="0" u="none">
                <a:solidFill>
                  <a:srgbClr val="000000"/>
                </a:solidFill>
                <a:latin typeface="calibri"/>
                <a:hlinkClick r:id="rId3"/>
              </a:rPr>
              <a:t>
McDonald's to sell 8 Hong Kong retail spaces valued at $153M</a:t>
            </a:r>
            <a:r>
              <a:rPr sz="1200" b="0" i="0" u="none">
                <a:solidFill>
                  <a:srgbClr val="000000"/>
                </a:solidFill>
                <a:latin typeface="calibri"/>
                <a:hlinkClick r:id="rId4"/>
              </a:rPr>
              <a:t>
McDonald Companies has option to purchase former Georgia Pacific mill site in Green Bay</a:t>
            </a:r>
            <a:r>
              <a:rPr sz="1200" b="0" i="0" u="none">
                <a:solidFill>
                  <a:srgbClr val="000000"/>
                </a:solidFill>
                <a:latin typeface="calibri"/>
                <a:hlinkClick r:id="rId5"/>
              </a:rPr>
              <a:t>
Trending this week: McDonald's is hopping onto the latest drink trend</a:t>
            </a:r>
          </a:p>
        </p:txBody>
      </p:sp>
      <p:sp>
        <p:nvSpPr>
          <p:cNvPr id="15" name="Rectangle 14">
            <a:extLst>
              <a:ext uri="{FF2B5EF4-FFF2-40B4-BE49-F238E27FC236}">
                <a16:creationId xmlns:a16="http://schemas.microsoft.com/office/drawing/2014/main" id="{A27C331F-51B9-A26A-EE2D-220C3B01204A}"/>
              </a:ext>
            </a:extLst>
          </p:cNvPr>
          <p:cNvSpPr>
            <a:spLocks/>
          </p:cNvSpPr>
          <p:nvPr/>
        </p:nvSpPr>
        <p:spPr>
          <a:xfrm>
            <a:off x="2520326" y="3760306"/>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6"/>
              </a:rPr>
              <a:t>McDonalds Canada announces new CEO, taking effect in September</a:t>
            </a:r>
            <a:r>
              <a:rPr sz="1200" b="0" i="0" u="none">
                <a:solidFill>
                  <a:srgbClr val="000000"/>
                </a:solidFill>
                <a:latin typeface="calibri"/>
                <a:hlinkClick r:id="rId7"/>
              </a:rPr>
              <a:t>
McDonalds gets Aarti Kapoor as director-global HR operations</a:t>
            </a:r>
            <a:r>
              <a:rPr sz="1200" b="0" i="0" u="none">
                <a:solidFill>
                  <a:srgbClr val="000000"/>
                </a:solidFill>
                <a:latin typeface="calibri"/>
                <a:hlinkClick r:id="rId8"/>
              </a:rPr>
              <a:t>
McDonalds Appoints Valerie Ashbaugh as US CIO in Strategic Leadership Shift</a:t>
            </a:r>
            <a:r>
              <a:rPr sz="1200" b="0" i="0" u="none">
                <a:solidFill>
                  <a:srgbClr val="000000"/>
                </a:solidFill>
                <a:latin typeface="calibri"/>
                <a:hlinkClick r:id="rId9"/>
              </a:rPr>
              <a:t>
McDonalds hires Paloma Azulay as VP, global brand marketing</a:t>
            </a:r>
            <a:endParaRPr lang="en-IN" sz="110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3E3488F-5BF3-8B13-95AA-D671F65E21F0}"/>
              </a:ext>
            </a:extLst>
          </p:cNvPr>
          <p:cNvSpPr/>
          <p:nvPr/>
        </p:nvSpPr>
        <p:spPr>
          <a:xfrm>
            <a:off x="311522" y="4069281"/>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0584D4E-084B-CC9C-7343-65873F886995}"/>
              </a:ext>
            </a:extLst>
          </p:cNvPr>
          <p:cNvSpPr/>
          <p:nvPr/>
        </p:nvSpPr>
        <p:spPr>
          <a:xfrm>
            <a:off x="311522" y="149982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10"/>
          <a:stretch>
            <a:fillRect/>
          </a:stretch>
        </p:blipFill>
        <p:spPr>
          <a:xfrm>
            <a:off x="312713" y="4169101"/>
            <a:ext cx="1917700" cy="1574800"/>
          </a:xfrm>
          <a:prstGeom prst="rect">
            <a:avLst/>
          </a:prstGeom>
        </p:spPr>
      </p:pic>
      <p:pic>
        <p:nvPicPr>
          <p:cNvPr id="21" name="Picture 20" descr="image.png"/>
          <p:cNvPicPr>
            <a:picLocks noChangeAspect="1"/>
          </p:cNvPicPr>
          <p:nvPr/>
        </p:nvPicPr>
        <p:blipFill>
          <a:blip r:embed="rId11"/>
          <a:stretch>
            <a:fillRect/>
          </a:stretch>
        </p:blipFill>
        <p:spPr>
          <a:xfrm>
            <a:off x="312713" y="1599647"/>
            <a:ext cx="1917700" cy="15748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4" name="Rectangle 3">
            <a:extLst>
              <a:ext uri="{FF2B5EF4-FFF2-40B4-BE49-F238E27FC236}">
                <a16:creationId xmlns:a16="http://schemas.microsoft.com/office/drawing/2014/main" id="{D599295E-036B-92C2-A3EB-4B3D6559B64D}"/>
              </a:ext>
            </a:extLst>
          </p:cNvPr>
          <p:cNvSpPr>
            <a:spLocks/>
          </p:cNvSpPr>
          <p:nvPr/>
        </p:nvSpPr>
        <p:spPr>
          <a:xfrm>
            <a:off x="2513699" y="1209262"/>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2"/>
              </a:rPr>
              <a:t>McDonalds Spain trusts us to lead its communications and brand reputation</a:t>
            </a:r>
            <a:r>
              <a:rPr sz="1200" b="0" i="0" u="none">
                <a:solidFill>
                  <a:srgbClr val="000000"/>
                </a:solidFill>
                <a:latin typeface="calibri"/>
                <a:hlinkClick r:id="rId3"/>
              </a:rPr>
              <a:t>
Krispy Kreme and McDonalds USA Announce Joint Decision to End Partnership</a:t>
            </a:r>
            <a:r>
              <a:rPr sz="1200" b="0" i="0" u="none">
                <a:solidFill>
                  <a:srgbClr val="000000"/>
                </a:solidFill>
                <a:latin typeface="calibri"/>
                <a:hlinkClick r:id="rId4"/>
              </a:rPr>
              <a:t>
AsiaPay Partners with McDonald's to launch Seamless Online Payment Solution</a:t>
            </a:r>
            <a:r>
              <a:rPr sz="1200" b="0" i="0" u="none">
                <a:solidFill>
                  <a:srgbClr val="000000"/>
                </a:solidFill>
                <a:latin typeface="calibri"/>
                <a:hlinkClick r:id="rId5"/>
              </a:rPr>
              <a:t>
AsiaPay Partners with McDonald's to launch Seamless Online Payment Solution, Enhancing Customer Transaction Experience in Taiwan</a:t>
            </a:r>
          </a:p>
        </p:txBody>
      </p:sp>
      <p:sp>
        <p:nvSpPr>
          <p:cNvPr id="15" name="Rectangle 14">
            <a:extLst>
              <a:ext uri="{FF2B5EF4-FFF2-40B4-BE49-F238E27FC236}">
                <a16:creationId xmlns:a16="http://schemas.microsoft.com/office/drawing/2014/main" id="{A27C331F-51B9-A26A-EE2D-220C3B01204A}"/>
              </a:ext>
            </a:extLst>
          </p:cNvPr>
          <p:cNvSpPr>
            <a:spLocks/>
          </p:cNvSpPr>
          <p:nvPr/>
        </p:nvSpPr>
        <p:spPr>
          <a:xfrm>
            <a:off x="2520326" y="3760306"/>
            <a:ext cx="9121709" cy="2355573"/>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6"/>
              </a:rPr>
              <a:t>McDonald's To Close All Spinoff Branches It Launched Across US</a:t>
            </a:r>
            <a:r>
              <a:rPr sz="1200" b="0" i="0" u="none">
                <a:solidFill>
                  <a:srgbClr val="000000"/>
                </a:solidFill>
                <a:latin typeface="calibri"/>
                <a:hlinkClick r:id="rId7"/>
              </a:rPr>
              <a:t>
After Just Two Years, McDonalds Is Closing All CosMcs</a:t>
            </a:r>
            <a:r>
              <a:rPr sz="1200" b="0" i="0" u="none">
                <a:solidFill>
                  <a:srgbClr val="000000"/>
                </a:solidFill>
                <a:latin typeface="calibri"/>
                <a:hlinkClick r:id="rId8"/>
              </a:rPr>
              <a:t>
McDonalds falls short in the sales race and shuts down one of its boldest ventures</a:t>
            </a:r>
            <a:r>
              <a:rPr sz="1200" b="0" i="0" u="none">
                <a:solidFill>
                  <a:srgbClr val="000000"/>
                </a:solidFill>
                <a:latin typeface="calibri"/>
                <a:hlinkClick r:id="rId9"/>
              </a:rPr>
              <a:t>
McDonald's to close standalone beverage concept</a:t>
            </a:r>
            <a:endParaRPr lang="en-IN" sz="110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3E3488F-5BF3-8B13-95AA-D671F65E21F0}"/>
              </a:ext>
            </a:extLst>
          </p:cNvPr>
          <p:cNvSpPr/>
          <p:nvPr/>
        </p:nvSpPr>
        <p:spPr>
          <a:xfrm>
            <a:off x="311522" y="4069281"/>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0584D4E-084B-CC9C-7343-65873F886995}"/>
              </a:ext>
            </a:extLst>
          </p:cNvPr>
          <p:cNvSpPr/>
          <p:nvPr/>
        </p:nvSpPr>
        <p:spPr>
          <a:xfrm>
            <a:off x="311522" y="149982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10"/>
          <a:stretch>
            <a:fillRect/>
          </a:stretch>
        </p:blipFill>
        <p:spPr>
          <a:xfrm>
            <a:off x="312713" y="4169101"/>
            <a:ext cx="1917700" cy="1574800"/>
          </a:xfrm>
          <a:prstGeom prst="rect">
            <a:avLst/>
          </a:prstGeom>
        </p:spPr>
      </p:pic>
      <p:pic>
        <p:nvPicPr>
          <p:cNvPr id="21" name="Picture 20" descr="image.png"/>
          <p:cNvPicPr>
            <a:picLocks noChangeAspect="1"/>
          </p:cNvPicPr>
          <p:nvPr/>
        </p:nvPicPr>
        <p:blipFill>
          <a:blip r:embed="rId11"/>
          <a:stretch>
            <a:fillRect/>
          </a:stretch>
        </p:blipFill>
        <p:spPr>
          <a:xfrm>
            <a:off x="312713" y="1599647"/>
            <a:ext cx="1917700" cy="15748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0F2F1-4E0B-DFD3-64B4-BDE59FBDDD8D}"/>
              </a:ext>
            </a:extLst>
          </p:cNvPr>
          <p:cNvSpPr txBox="1">
            <a:spLocks/>
          </p:cNvSpPr>
          <p:nvPr/>
        </p:nvSpPr>
        <p:spPr>
          <a:xfrm>
            <a:off x="0" y="71261"/>
            <a:ext cx="10127038" cy="851391"/>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Outsourcing Overview: </a:t>
            </a:r>
            <a:r>
              <a:rPr sz="1600" b="1" i="0" u="none">
                <a:solidFill>
                  <a:srgbClr val="7F7F7F"/>
                </a:solidFill>
                <a:latin typeface="calibri"/>
              </a:rPr>
              <a:t>Software Testing is the highly outsourced segment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FBBDBA-AF50-2DC5-8D2E-7B6865036D7B}"/>
              </a:ext>
            </a:extLst>
          </p:cNvPr>
          <p:cNvSpPr/>
          <p:nvPr/>
        </p:nvSpPr>
        <p:spPr>
          <a:xfrm>
            <a:off x="373437" y="1137328"/>
            <a:ext cx="11447502" cy="797950"/>
          </a:xfrm>
          <a:prstGeom prst="rect">
            <a:avLst/>
          </a:prstGeom>
          <a:solidFill>
            <a:schemeClr val="accent1">
              <a:lumMod val="5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071B7A50-8708-BA7A-1806-6A3EB5E61CEA}"/>
              </a:ext>
            </a:extLst>
          </p:cNvPr>
          <p:cNvGrpSpPr/>
          <p:nvPr/>
        </p:nvGrpSpPr>
        <p:grpSpPr>
          <a:xfrm>
            <a:off x="974553" y="1240242"/>
            <a:ext cx="3855324" cy="622936"/>
            <a:chOff x="9324488" y="3601245"/>
            <a:chExt cx="3855324" cy="622936"/>
          </a:xfrm>
        </p:grpSpPr>
        <p:sp>
          <p:nvSpPr>
            <p:cNvPr id="8" name="TextBox 7">
              <a:extLst>
                <a:ext uri="{FF2B5EF4-FFF2-40B4-BE49-F238E27FC236}">
                  <a16:creationId xmlns:a16="http://schemas.microsoft.com/office/drawing/2014/main" id="{561A4513-9577-F1E1-5993-7B1ABEF435C8}"/>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Active Outsourcing Partners</a:t>
              </a:r>
              <a:endParaRPr lang="en-IN" sz="1400" b="1" i="1" dirty="0">
                <a:solidFill>
                  <a:schemeClr val="bg1"/>
                </a:solidFill>
                <a:latin typeface="Calibiri"/>
              </a:endParaRPr>
            </a:p>
          </p:txBody>
        </p:sp>
        <p:sp>
          <p:nvSpPr>
            <p:cNvPr id="9" name="TextBox 8">
              <a:extLst>
                <a:ext uri="{FF2B5EF4-FFF2-40B4-BE49-F238E27FC236}">
                  <a16:creationId xmlns:a16="http://schemas.microsoft.com/office/drawing/2014/main" id="{B9B336C7-D467-F372-FED8-42AFFF3B0B01}"/>
                </a:ext>
              </a:extLst>
            </p:cNvPr>
            <p:cNvSpPr txBox="1"/>
            <p:nvPr/>
          </p:nvSpPr>
          <p:spPr>
            <a:xfrm>
              <a:off x="11977291" y="3700961"/>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pic>
          <p:nvPicPr>
            <p:cNvPr id="10" name="Graphic 9" descr="Handshake with solid fill">
              <a:extLst>
                <a:ext uri="{FF2B5EF4-FFF2-40B4-BE49-F238E27FC236}">
                  <a16:creationId xmlns:a16="http://schemas.microsoft.com/office/drawing/2014/main" id="{75BA32F3-517C-E169-563B-02C6BC217FC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488" y="3601245"/>
              <a:ext cx="612000" cy="612000"/>
            </a:xfrm>
            <a:prstGeom prst="rect">
              <a:avLst/>
            </a:prstGeom>
          </p:spPr>
        </p:pic>
      </p:grpSp>
      <p:cxnSp>
        <p:nvCxnSpPr>
          <p:cNvPr id="15" name="Straight Connector 14">
            <a:extLst>
              <a:ext uri="{FF2B5EF4-FFF2-40B4-BE49-F238E27FC236}">
                <a16:creationId xmlns:a16="http://schemas.microsoft.com/office/drawing/2014/main" id="{37DF8A43-6216-06D0-7424-BF2E7D3CB384}"/>
              </a:ext>
            </a:extLst>
          </p:cNvPr>
          <p:cNvCxnSpPr>
            <a:cxnSpLocks/>
            <a:stCxn id="6" idx="2"/>
            <a:endCxn id="6" idx="0"/>
          </p:cNvCxnSpPr>
          <p:nvPr/>
        </p:nvCxnSpPr>
        <p:spPr>
          <a:xfrm flipV="1">
            <a:off x="6097188" y="1137328"/>
            <a:ext cx="0" cy="797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8F3D993-B3C8-263E-AFB7-084F316156FF}"/>
              </a:ext>
            </a:extLst>
          </p:cNvPr>
          <p:cNvGrpSpPr/>
          <p:nvPr/>
        </p:nvGrpSpPr>
        <p:grpSpPr>
          <a:xfrm>
            <a:off x="6778101" y="1273073"/>
            <a:ext cx="3829723" cy="588784"/>
            <a:chOff x="6778101" y="1269760"/>
            <a:chExt cx="3829723" cy="588784"/>
          </a:xfrm>
        </p:grpSpPr>
        <p:grpSp>
          <p:nvGrpSpPr>
            <p:cNvPr id="19" name="Group 18">
              <a:extLst>
                <a:ext uri="{FF2B5EF4-FFF2-40B4-BE49-F238E27FC236}">
                  <a16:creationId xmlns:a16="http://schemas.microsoft.com/office/drawing/2014/main" id="{9A3CE645-6CDC-BB7C-69C7-85A12253C6C4}"/>
                </a:ext>
              </a:extLst>
            </p:cNvPr>
            <p:cNvGrpSpPr/>
            <p:nvPr/>
          </p:nvGrpSpPr>
          <p:grpSpPr>
            <a:xfrm>
              <a:off x="7484293" y="1335324"/>
              <a:ext cx="3123531" cy="523220"/>
              <a:chOff x="9943637" y="3700840"/>
              <a:chExt cx="3123531" cy="523220"/>
            </a:xfrm>
          </p:grpSpPr>
          <p:sp>
            <p:nvSpPr>
              <p:cNvPr id="20" name="TextBox 19">
                <a:extLst>
                  <a:ext uri="{FF2B5EF4-FFF2-40B4-BE49-F238E27FC236}">
                    <a16:creationId xmlns:a16="http://schemas.microsoft.com/office/drawing/2014/main" id="{4696D11B-3B55-6773-CE1B-1765AF2AB36F}"/>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Total Workforce analyzed</a:t>
                </a:r>
              </a:p>
            </p:txBody>
          </p:sp>
          <p:sp>
            <p:nvSpPr>
              <p:cNvPr id="21" name="TextBox 20">
                <a:extLst>
                  <a:ext uri="{FF2B5EF4-FFF2-40B4-BE49-F238E27FC236}">
                    <a16:creationId xmlns:a16="http://schemas.microsoft.com/office/drawing/2014/main" id="{5CF17B96-97CC-5399-2B16-B08F581D0853}"/>
                  </a:ext>
                </a:extLst>
              </p:cNvPr>
              <p:cNvSpPr txBox="1"/>
              <p:nvPr/>
            </p:nvSpPr>
            <p:spPr>
              <a:xfrm>
                <a:off x="11864647" y="3700840"/>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grpSp>
        <p:pic>
          <p:nvPicPr>
            <p:cNvPr id="23" name="Graphic 22" descr="Users">
              <a:extLst>
                <a:ext uri="{FF2B5EF4-FFF2-40B4-BE49-F238E27FC236}">
                  <a16:creationId xmlns:a16="http://schemas.microsoft.com/office/drawing/2014/main" id="{49680862-E07E-3D90-DDCC-49526DE7A36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8101" y="1269760"/>
              <a:ext cx="586399" cy="556364"/>
            </a:xfrm>
            <a:prstGeom prst="rect">
              <a:avLst/>
            </a:prstGeom>
          </p:spPr>
        </p:pic>
      </p:grpSp>
      <p:sp>
        <p:nvSpPr>
          <p:cNvPr id="26" name="Rectangle 25">
            <a:extLst>
              <a:ext uri="{FF2B5EF4-FFF2-40B4-BE49-F238E27FC236}">
                <a16:creationId xmlns:a16="http://schemas.microsoft.com/office/drawing/2014/main" id="{9043CB1D-6966-D555-DC69-E7B3D86E4A6B}"/>
              </a:ext>
            </a:extLst>
          </p:cNvPr>
          <p:cNvSpPr/>
          <p:nvPr/>
        </p:nvSpPr>
        <p:spPr>
          <a:xfrm>
            <a:off x="384313" y="4488380"/>
            <a:ext cx="5634538" cy="34073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nSpc>
                <a:spcPct val="150000"/>
              </a:lnSpc>
            </a:pPr>
            <a:r>
              <a:rPr lang="en-US" sz="1200" b="1" i="0" u="none" dirty="0">
                <a:solidFill>
                  <a:srgbClr val="2D3740"/>
                </a:solidFill>
                <a:effectLst/>
                <a:latin typeface="Calibiri"/>
              </a:rPr>
              <a:t>Changes in last 12 months</a:t>
            </a:r>
          </a:p>
        </p:txBody>
      </p:sp>
      <p:sp>
        <p:nvSpPr>
          <p:cNvPr id="27" name="Rectangle 26">
            <a:extLst>
              <a:ext uri="{FF2B5EF4-FFF2-40B4-BE49-F238E27FC236}">
                <a16:creationId xmlns:a16="http://schemas.microsoft.com/office/drawing/2014/main" id="{BBEDF721-4BA5-B4EB-8554-550C7450A24E}"/>
              </a:ext>
            </a:extLst>
          </p:cNvPr>
          <p:cNvSpPr/>
          <p:nvPr/>
        </p:nvSpPr>
        <p:spPr>
          <a:xfrm>
            <a:off x="383448" y="2200024"/>
            <a:ext cx="2051575"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Calibiri"/>
              </a:rPr>
              <a:t>Highlights</a:t>
            </a:r>
          </a:p>
        </p:txBody>
      </p:sp>
      <p:sp>
        <p:nvSpPr>
          <p:cNvPr id="28" name="Rectangle 27">
            <a:extLst>
              <a:ext uri="{FF2B5EF4-FFF2-40B4-BE49-F238E27FC236}">
                <a16:creationId xmlns:a16="http://schemas.microsoft.com/office/drawing/2014/main" id="{0A652EC2-719D-433F-9C6A-18EC455F7FAB}"/>
              </a:ext>
            </a:extLst>
          </p:cNvPr>
          <p:cNvSpPr/>
          <p:nvPr/>
        </p:nvSpPr>
        <p:spPr>
          <a:xfrm>
            <a:off x="6093529" y="2074129"/>
            <a:ext cx="2730647"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libiri"/>
              </a:rPr>
              <a:t>Workflows split by Micro verticals</a:t>
            </a:r>
            <a:endParaRPr lang="en-IN" sz="1200" b="1" dirty="0">
              <a:solidFill>
                <a:schemeClr val="tx1"/>
              </a:solidFill>
              <a:latin typeface="Calibiri"/>
            </a:endParaRPr>
          </a:p>
        </p:txBody>
      </p:sp>
      <p:cxnSp>
        <p:nvCxnSpPr>
          <p:cNvPr id="29" name="Straight Connector 28">
            <a:extLst>
              <a:ext uri="{FF2B5EF4-FFF2-40B4-BE49-F238E27FC236}">
                <a16:creationId xmlns:a16="http://schemas.microsoft.com/office/drawing/2014/main" id="{301DBC5A-FCA5-BC94-92B6-66417B1E69FE}"/>
              </a:ext>
            </a:extLst>
          </p:cNvPr>
          <p:cNvCxnSpPr>
            <a:cxnSpLocks/>
          </p:cNvCxnSpPr>
          <p:nvPr/>
        </p:nvCxnSpPr>
        <p:spPr>
          <a:xfrm flipV="1">
            <a:off x="6077309" y="2084858"/>
            <a:ext cx="0" cy="4276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D1A054-B04D-5692-F082-8212EC3AFCDC}"/>
              </a:ext>
            </a:extLst>
          </p:cNvPr>
          <p:cNvSpPr/>
          <p:nvPr/>
        </p:nvSpPr>
        <p:spPr>
          <a:xfrm>
            <a:off x="10078505" y="1399779"/>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b="0" i="0" u="none" dirty="0">
                <a:solidFill>
                  <a:srgbClr val="FFFF00"/>
                </a:solidFill>
                <a:latin typeface="calibri" panose="020B0604020202020204" pitchFamily="34" charset="0"/>
                <a:cs typeface="Arial" panose="020B0604020202020204" pitchFamily="34" charset="0"/>
              </a:rPr>
              <a:t>6784</a:t>
            </a:r>
            <a:endParaRPr lang="en-IN" sz="1000" dirty="0">
              <a:solidFill>
                <a:srgbClr val="FFFF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122FAE5-8BDB-2A9E-F188-4ABB5A15BE57}"/>
              </a:ext>
            </a:extLst>
          </p:cNvPr>
          <p:cNvSpPr/>
          <p:nvPr/>
        </p:nvSpPr>
        <p:spPr>
          <a:xfrm>
            <a:off x="4287179" y="1424588"/>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b="0" i="0" u="none" dirty="0">
                <a:solidFill>
                  <a:srgbClr val="FFFF00"/>
                </a:solidFill>
                <a:latin typeface="calibri" panose="020B0604020202020204" pitchFamily="34" charset="0"/>
                <a:cs typeface="Arial" panose="020B0604020202020204" pitchFamily="34" charset="0"/>
              </a:rPr>
              <a:t>124</a:t>
            </a:r>
            <a:endParaRPr lang="en-IN" sz="1000" dirty="0">
              <a:solidFill>
                <a:srgbClr val="FFFF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537E877-960B-6374-A38A-6F08408C7CA4}"/>
              </a:ext>
            </a:extLst>
          </p:cNvPr>
          <p:cNvSpPr txBox="1"/>
          <p:nvPr/>
        </p:nvSpPr>
        <p:spPr>
          <a:xfrm>
            <a:off x="383447" y="2769807"/>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b="0" i="0" u="none" dirty="0">
                <a:solidFill>
                  <a:srgbClr val="000000"/>
                </a:solidFill>
                <a:latin typeface="calibri"/>
                <a:cs typeface="Calibri"/>
              </a:rPr>
              <a:t>Key Service Providers are Capgemini | Evalueserve | Cognizant
Top Outsourced Workloads are Software Testing | Application Development &amp; Maintenance | DevOps
Top Service Partner Locations are Hyderabad Area, India | Pune Area, India | Bengaluru Area, India</a:t>
            </a:r>
            <a:endParaRPr lang="en-IN" sz="1100" dirty="0">
              <a:solidFill>
                <a:schemeClr val="accent3">
                  <a:lumMod val="75000"/>
                </a:schemeClr>
              </a:solidFill>
              <a:latin typeface="Calibri"/>
              <a:cs typeface="Calibri"/>
            </a:endParaRPr>
          </a:p>
        </p:txBody>
      </p:sp>
      <p:sp>
        <p:nvSpPr>
          <p:cNvPr id="12" name="TextBox 11">
            <a:extLst>
              <a:ext uri="{FF2B5EF4-FFF2-40B4-BE49-F238E27FC236}">
                <a16:creationId xmlns:a16="http://schemas.microsoft.com/office/drawing/2014/main" id="{1BDB0DC7-BA18-89D6-B082-BD636887793E}"/>
              </a:ext>
            </a:extLst>
          </p:cNvPr>
          <p:cNvSpPr txBox="1"/>
          <p:nvPr/>
        </p:nvSpPr>
        <p:spPr>
          <a:xfrm>
            <a:off x="383447" y="4891488"/>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b="0" i="0" u="none" dirty="0">
                <a:solidFill>
                  <a:srgbClr val="000000"/>
                </a:solidFill>
                <a:latin typeface="calibri"/>
                <a:cs typeface="Calibri"/>
              </a:rPr>
              <a:t>3 New Service Providers engaged including Miroma Group | Coforge | Aprio, LLP
McDonald's Corporation started taking services from 5 new locations including  Cluj County, Romania | Raleigh-Durham, North Carolina Area, United States | Fayetteville, Arkansas Area, United States
McDonald's Corporation started outsourcing 5 new workloads including  Sales Enablement &amp; Support | Event Management | Legal Governance &amp; Compliance</a:t>
            </a:r>
            <a:endParaRPr lang="en-IN" sz="1100" dirty="0">
              <a:solidFill>
                <a:schemeClr val="accent3">
                  <a:lumMod val="75000"/>
                </a:schemeClr>
              </a:solidFill>
              <a:latin typeface="Calibri"/>
              <a:cs typeface="Calibri"/>
            </a:endParaRPr>
          </a:p>
        </p:txBody>
      </p:sp>
      <p:sp>
        <p:nvSpPr>
          <p:cNvPr id="30" name="TextBox 29"/>
          <p:cNvSpPr txBox="1"/>
          <p:nvPr/>
        </p:nvSpPr>
        <p:spPr>
          <a:xfrm>
            <a:off x="6194213" y="2613132"/>
            <a:ext cx="5517638" cy="4017928"/>
          </a:xfrm>
          <a:prstGeom prst="rect">
            <a:avLst/>
          </a:prstGeom>
          <a:noFill/>
        </p:spPr>
        <p:txBody>
          <a:bodyPr wrap="none">
            <a:spAutoFit/>
          </a:bodyPr>
          <a:lstStyle/>
          <a:p>
            <a:endParaRPr/>
          </a:p>
        </p:txBody>
      </p:sp>
      <p:graphicFrame>
        <p:nvGraphicFramePr>
          <p:cNvPr id="31" name="Chart 30"/>
          <p:cNvGraphicFramePr>
            <a:graphicFrameLocks noGrp="1"/>
          </p:cNvGraphicFramePr>
          <p:nvPr/>
        </p:nvGraphicFramePr>
        <p:xfrm>
          <a:off x="6194213" y="2613132"/>
          <a:ext cx="5517638" cy="4017928"/>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9F2877-6605-1D27-B4EB-61915EC1D805}"/>
              </a:ext>
            </a:extLst>
          </p:cNvPr>
          <p:cNvSpPr/>
          <p:nvPr/>
        </p:nvSpPr>
        <p:spPr>
          <a:xfrm>
            <a:off x="8375376" y="1099931"/>
            <a:ext cx="3464614" cy="5274366"/>
          </a:xfrm>
          <a:prstGeom prst="rect">
            <a:avLst/>
          </a:prstGeom>
          <a:solidFill>
            <a:schemeClr val="accent4">
              <a:lumMod val="20000"/>
              <a:lumOff val="8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2794187-5309-379F-2C08-1A74EF7B3D2E}"/>
              </a:ext>
            </a:extLst>
          </p:cNvPr>
          <p:cNvSpPr txBox="1"/>
          <p:nvPr/>
        </p:nvSpPr>
        <p:spPr>
          <a:xfrm>
            <a:off x="8586198" y="3415010"/>
            <a:ext cx="3084315" cy="38350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IN" sz="1100" b="0" i="0" u="none" dirty="0">
                <a:solidFill>
                  <a:srgbClr val="000000"/>
                </a:solidFill>
                <a:latin typeface="calibri"/>
              </a:rPr>
              <a:t>Key Provider Locations:</a:t>
            </a:r>
          </a:p>
        </p:txBody>
      </p:sp>
      <p:sp>
        <p:nvSpPr>
          <p:cNvPr id="13" name="Rectangle 12">
            <a:extLst>
              <a:ext uri="{FF2B5EF4-FFF2-40B4-BE49-F238E27FC236}">
                <a16:creationId xmlns:a16="http://schemas.microsoft.com/office/drawing/2014/main" id="{3F654E96-730A-60DC-9A3A-598C6239B452}"/>
              </a:ext>
            </a:extLst>
          </p:cNvPr>
          <p:cNvSpPr/>
          <p:nvPr/>
        </p:nvSpPr>
        <p:spPr>
          <a:xfrm>
            <a:off x="8577599" y="2082790"/>
            <a:ext cx="3178972" cy="731662"/>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Capgemini, Evalueserve, Cognizant are the key service providers for McDonald's Corporation</a:t>
            </a:r>
            <a:endParaRPr lang="en-IN" sz="1200" dirty="0">
              <a:solidFill>
                <a:srgbClr val="0000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A902DD0-4197-FA1E-DFCE-51D90D7E9FB5}"/>
              </a:ext>
            </a:extLst>
          </p:cNvPr>
          <p:cNvSpPr/>
          <p:nvPr/>
        </p:nvSpPr>
        <p:spPr>
          <a:xfrm>
            <a:off x="8586198" y="2814452"/>
            <a:ext cx="3084315" cy="614548"/>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Top 15 service providers cover 74% of the total outsourcing workflows</a:t>
            </a:r>
            <a:endParaRPr lang="en-IN" sz="1200" dirty="0">
              <a:solidFill>
                <a:srgbClr val="0000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577C3F6-DAD4-456E-8890-513DDE57E49C}"/>
              </a:ext>
            </a:extLst>
          </p:cNvPr>
          <p:cNvSpPr/>
          <p:nvPr/>
        </p:nvSpPr>
        <p:spPr>
          <a:xfrm>
            <a:off x="9037121" y="3797311"/>
            <a:ext cx="2624793" cy="1626191"/>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Hyderabad Area, India
Pune Area, India
Bengaluru Area, India
National Capital Region, India
Paris Area, France</a:t>
            </a:r>
            <a:endParaRPr lang="en-IN" sz="1200" dirty="0">
              <a:solidFill>
                <a:srgbClr val="000000"/>
              </a:solidFill>
              <a:latin typeface="Calibri" panose="020F0502020204030204" pitchFamily="34" charset="0"/>
              <a:cs typeface="Calibri" panose="020F0502020204030204" pitchFamily="34" charset="0"/>
            </a:endParaRPr>
          </a:p>
        </p:txBody>
      </p:sp>
      <p:sp>
        <p:nvSpPr>
          <p:cNvPr id="16" name="TextBox 15"/>
          <p:cNvSpPr txBox="1"/>
          <p:nvPr/>
        </p:nvSpPr>
        <p:spPr>
          <a:xfrm>
            <a:off x="69300" y="1176483"/>
            <a:ext cx="8007900" cy="5274076"/>
          </a:xfrm>
          <a:prstGeom prst="rect">
            <a:avLst/>
          </a:prstGeom>
          <a:noFill/>
        </p:spPr>
        <p:txBody>
          <a:bodyPr wrap="none">
            <a:spAutoFit/>
          </a:bodyPr>
          <a:lstStyle/>
          <a:p>
            <a:endParaRPr/>
          </a:p>
        </p:txBody>
      </p:sp>
      <p:sp>
        <p:nvSpPr>
          <p:cNvPr id="3" name="Title 1">
            <a:extLst>
              <a:ext uri="{FF2B5EF4-FFF2-40B4-BE49-F238E27FC236}">
                <a16:creationId xmlns:a16="http://schemas.microsoft.com/office/drawing/2014/main" id="{D5343C40-C534-CBB9-5EED-FD5B187C0A17}"/>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sz="1600" b="1" i="0" u="none">
                <a:solidFill>
                  <a:srgbClr val="C00000"/>
                </a:solidFill>
                <a:latin typeface="calibri"/>
              </a:rPr>
              <a:t>Vendor Analysis: </a:t>
            </a:r>
            <a:r>
              <a:rPr sz="1600" b="1" i="0" u="none">
                <a:solidFill>
                  <a:srgbClr val="7F7F7F"/>
                </a:solidFill>
                <a:latin typeface="calibri"/>
              </a:rPr>
              <a:t>A Comprehensive List of Top 15 Companies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17" name="Chart 16"/>
          <p:cNvGraphicFramePr>
            <a:graphicFrameLocks noGrp="1"/>
          </p:cNvGraphicFramePr>
          <p:nvPr/>
        </p:nvGraphicFramePr>
        <p:xfrm>
          <a:off x="69300" y="1176483"/>
          <a:ext cx="8007900" cy="527407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174DCB-350F-8DD4-8AE0-199AA87D58CF}"/>
              </a:ext>
            </a:extLst>
          </p:cNvPr>
          <p:cNvGraphicFramePr>
            <a:graphicFrameLocks noGrp="1"/>
          </p:cNvGraphicFramePr>
          <p:nvPr/>
        </p:nvGraphicFramePr>
        <p:xfrm>
          <a:off x="278295" y="1060174"/>
          <a:ext cx="11502887" cy="5420138"/>
        </p:xfrm>
        <a:graphic>
          <a:graphicData uri="http://schemas.openxmlformats.org/drawingml/2006/table">
            <a:tbl>
              <a:tblPr firstRow="1" bandRow="1">
                <a:tableStyleId>{5C22544A-7EE6-4342-B048-85BDC9FD1C3A}</a:tableStyleId>
              </a:tblPr>
              <a:tblGrid>
                <a:gridCol w="1826078">
                  <a:extLst>
                    <a:ext uri="{9D8B030D-6E8A-4147-A177-3AD203B41FA5}">
                      <a16:colId xmlns:a16="http://schemas.microsoft.com/office/drawing/2014/main" val="3593729141"/>
                    </a:ext>
                  </a:extLst>
                </a:gridCol>
                <a:gridCol w="2321853">
                  <a:extLst>
                    <a:ext uri="{9D8B030D-6E8A-4147-A177-3AD203B41FA5}">
                      <a16:colId xmlns:a16="http://schemas.microsoft.com/office/drawing/2014/main" val="243771452"/>
                    </a:ext>
                  </a:extLst>
                </a:gridCol>
                <a:gridCol w="7354956">
                  <a:extLst>
                    <a:ext uri="{9D8B030D-6E8A-4147-A177-3AD203B41FA5}">
                      <a16:colId xmlns:a16="http://schemas.microsoft.com/office/drawing/2014/main" val="2120268798"/>
                    </a:ext>
                  </a:extLst>
                </a:gridCol>
              </a:tblGrid>
              <a:tr h="605398">
                <a:tc>
                  <a:txBody>
                    <a:bodyPr/>
                    <a:lstStyle/>
                    <a:p>
                      <a:pPr algn="ctr"/>
                      <a:r>
                        <a:rPr lang="en-US" sz="1200" dirty="0">
                          <a:solidFill>
                            <a:schemeClr val="tx1"/>
                          </a:solidFill>
                          <a:latin typeface="Calibiri"/>
                        </a:rPr>
                        <a:t>Key Provider</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Key Provider MSA</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Workflows split by Micro Vertical</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803167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7778128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7872431"/>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3821991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355544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972817"/>
                  </a:ext>
                </a:extLst>
              </a:tr>
            </a:tbl>
          </a:graphicData>
        </a:graphic>
      </p:graphicFrame>
      <p:sp>
        <p:nvSpPr>
          <p:cNvPr id="4" name="Rectangle 3">
            <a:extLst>
              <a:ext uri="{FF2B5EF4-FFF2-40B4-BE49-F238E27FC236}">
                <a16:creationId xmlns:a16="http://schemas.microsoft.com/office/drawing/2014/main" id="{CF79B35B-E44C-AC22-EB92-6FBCAA0D664F}"/>
              </a:ext>
            </a:extLst>
          </p:cNvPr>
          <p:cNvSpPr/>
          <p:nvPr/>
        </p:nvSpPr>
        <p:spPr>
          <a:xfrm>
            <a:off x="468000" y="1728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CF32F08-F95F-6099-FE2A-4E74AA2A63B4}"/>
              </a:ext>
            </a:extLst>
          </p:cNvPr>
          <p:cNvSpPr/>
          <p:nvPr/>
        </p:nvSpPr>
        <p:spPr>
          <a:xfrm>
            <a:off x="468000" y="270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5072239-3FD3-9D10-110D-041195FE0C44}"/>
              </a:ext>
            </a:extLst>
          </p:cNvPr>
          <p:cNvSpPr/>
          <p:nvPr/>
        </p:nvSpPr>
        <p:spPr>
          <a:xfrm>
            <a:off x="468000" y="3672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54DB7E4-29B0-797C-8C84-4AA32A4143B9}"/>
              </a:ext>
            </a:extLst>
          </p:cNvPr>
          <p:cNvSpPr/>
          <p:nvPr/>
        </p:nvSpPr>
        <p:spPr>
          <a:xfrm>
            <a:off x="468000" y="4644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607AD3C-1EF2-FAB2-1BF8-66D7CD55EEC7}"/>
              </a:ext>
            </a:extLst>
          </p:cNvPr>
          <p:cNvSpPr/>
          <p:nvPr/>
        </p:nvSpPr>
        <p:spPr>
          <a:xfrm>
            <a:off x="468000" y="558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A59721-2517-5E26-1536-E96A06BAEF8B}"/>
              </a:ext>
            </a:extLst>
          </p:cNvPr>
          <p:cNvSpPr txBox="1"/>
          <p:nvPr/>
        </p:nvSpPr>
        <p:spPr>
          <a:xfrm>
            <a:off x="2160000" y="172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Pune Area, India
Bengaluru Area, India
Hyderabad Area, India</a:t>
            </a:r>
            <a:endParaRPr lang="en-IN" sz="1100" dirty="0">
              <a:solidFill>
                <a:schemeClr val="accent3">
                  <a:lumMod val="75000"/>
                </a:schemeClr>
              </a:solidFill>
              <a:latin typeface="Calibri"/>
              <a:cs typeface="Calibri"/>
            </a:endParaRPr>
          </a:p>
        </p:txBody>
      </p:sp>
      <p:sp>
        <p:nvSpPr>
          <p:cNvPr id="19" name="TextBox 18">
            <a:extLst>
              <a:ext uri="{FF2B5EF4-FFF2-40B4-BE49-F238E27FC236}">
                <a16:creationId xmlns:a16="http://schemas.microsoft.com/office/drawing/2014/main" id="{D1245B38-34EB-B6A4-F0D4-1BA72B86D1D2}"/>
              </a:ext>
            </a:extLst>
          </p:cNvPr>
          <p:cNvSpPr txBox="1"/>
          <p:nvPr/>
        </p:nvSpPr>
        <p:spPr>
          <a:xfrm>
            <a:off x="2160000" y="270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Valparaiso Region, Chile
National Capital Region, India
Cluj County, Romania</a:t>
            </a:r>
            <a:endParaRPr lang="en-IN" sz="1100" dirty="0">
              <a:solidFill>
                <a:schemeClr val="accent3">
                  <a:lumMod val="75000"/>
                </a:schemeClr>
              </a:solidFill>
              <a:latin typeface="Calibri"/>
              <a:cs typeface="Calibri"/>
            </a:endParaRPr>
          </a:p>
        </p:txBody>
      </p:sp>
      <p:sp>
        <p:nvSpPr>
          <p:cNvPr id="21" name="TextBox 20">
            <a:extLst>
              <a:ext uri="{FF2B5EF4-FFF2-40B4-BE49-F238E27FC236}">
                <a16:creationId xmlns:a16="http://schemas.microsoft.com/office/drawing/2014/main" id="{9A0CD0D5-D8A0-3C40-7919-FF06D3CD5493}"/>
              </a:ext>
            </a:extLst>
          </p:cNvPr>
          <p:cNvSpPr txBox="1"/>
          <p:nvPr/>
        </p:nvSpPr>
        <p:spPr>
          <a:xfrm>
            <a:off x="2160000" y="3672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Hyderabad Area, India
Chennai Area, India
Kolkata Area, India</a:t>
            </a:r>
            <a:endParaRPr lang="en-IN" sz="1100" dirty="0">
              <a:solidFill>
                <a:schemeClr val="accent3">
                  <a:lumMod val="75000"/>
                </a:schemeClr>
              </a:solidFill>
              <a:latin typeface="Calibri"/>
              <a:cs typeface="Calibri"/>
            </a:endParaRPr>
          </a:p>
        </p:txBody>
      </p:sp>
      <p:sp>
        <p:nvSpPr>
          <p:cNvPr id="22" name="TextBox 21">
            <a:extLst>
              <a:ext uri="{FF2B5EF4-FFF2-40B4-BE49-F238E27FC236}">
                <a16:creationId xmlns:a16="http://schemas.microsoft.com/office/drawing/2014/main" id="{5AD27CCA-0AA7-3522-CA56-0C24769A39BF}"/>
              </a:ext>
            </a:extLst>
          </p:cNvPr>
          <p:cNvSpPr txBox="1"/>
          <p:nvPr/>
        </p:nvSpPr>
        <p:spPr>
          <a:xfrm>
            <a:off x="2160000" y="460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Hyderabad Area, India
Bengaluru Area, India
Pune Area, India</a:t>
            </a:r>
            <a:endParaRPr lang="en-IN" sz="1100" dirty="0">
              <a:solidFill>
                <a:schemeClr val="accent3">
                  <a:lumMod val="75000"/>
                </a:schemeClr>
              </a:solidFill>
              <a:latin typeface="Calibri"/>
              <a:cs typeface="Calibri"/>
            </a:endParaRPr>
          </a:p>
        </p:txBody>
      </p:sp>
      <p:sp>
        <p:nvSpPr>
          <p:cNvPr id="23" name="TextBox 22">
            <a:extLst>
              <a:ext uri="{FF2B5EF4-FFF2-40B4-BE49-F238E27FC236}">
                <a16:creationId xmlns:a16="http://schemas.microsoft.com/office/drawing/2014/main" id="{60407B79-18C8-0127-1172-920B0F72FA43}"/>
              </a:ext>
            </a:extLst>
          </p:cNvPr>
          <p:cNvSpPr txBox="1"/>
          <p:nvPr/>
        </p:nvSpPr>
        <p:spPr>
          <a:xfrm>
            <a:off x="2160000" y="558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Singapore
Federal Territory of Kuala Lumpur, Malaysia
Beirut Governorate, Lebanon</a:t>
            </a:r>
            <a:endParaRPr lang="en-IN" sz="1100" dirty="0">
              <a:solidFill>
                <a:schemeClr val="accent3">
                  <a:lumMod val="75000"/>
                </a:schemeClr>
              </a:solidFill>
              <a:latin typeface="Calibri"/>
              <a:cs typeface="Calibri"/>
            </a:endParaRPr>
          </a:p>
        </p:txBody>
      </p:sp>
      <p:sp>
        <p:nvSpPr>
          <p:cNvPr id="24" name="TextBox 23"/>
          <p:cNvSpPr txBox="1"/>
          <p:nvPr/>
        </p:nvSpPr>
        <p:spPr>
          <a:xfrm>
            <a:off x="4418818" y="2608200"/>
            <a:ext cx="7362000" cy="975600"/>
          </a:xfrm>
          <a:prstGeom prst="rect">
            <a:avLst/>
          </a:prstGeom>
          <a:noFill/>
        </p:spPr>
        <p:txBody>
          <a:bodyPr wrap="none">
            <a:spAutoFit/>
          </a:bodyPr>
          <a:lstStyle/>
          <a:p>
            <a:endParaRPr/>
          </a:p>
        </p:txBody>
      </p:sp>
      <p:sp>
        <p:nvSpPr>
          <p:cNvPr id="25" name="TextBox 24"/>
          <p:cNvSpPr txBox="1"/>
          <p:nvPr/>
        </p:nvSpPr>
        <p:spPr>
          <a:xfrm>
            <a:off x="4408625" y="3573108"/>
            <a:ext cx="7362000" cy="974037"/>
          </a:xfrm>
          <a:prstGeom prst="rect">
            <a:avLst/>
          </a:prstGeom>
          <a:noFill/>
        </p:spPr>
        <p:txBody>
          <a:bodyPr wrap="none">
            <a:spAutoFit/>
          </a:bodyPr>
          <a:lstStyle/>
          <a:p>
            <a:endParaRPr/>
          </a:p>
        </p:txBody>
      </p:sp>
      <p:sp>
        <p:nvSpPr>
          <p:cNvPr id="26" name="TextBox 25"/>
          <p:cNvSpPr txBox="1"/>
          <p:nvPr/>
        </p:nvSpPr>
        <p:spPr>
          <a:xfrm>
            <a:off x="4408951" y="5510425"/>
            <a:ext cx="7362000" cy="975600"/>
          </a:xfrm>
          <a:prstGeom prst="rect">
            <a:avLst/>
          </a:prstGeom>
          <a:noFill/>
        </p:spPr>
        <p:txBody>
          <a:bodyPr wrap="none">
            <a:spAutoFit/>
          </a:bodyPr>
          <a:lstStyle/>
          <a:p>
            <a:endParaRPr/>
          </a:p>
        </p:txBody>
      </p:sp>
      <p:sp>
        <p:nvSpPr>
          <p:cNvPr id="27" name="TextBox 26"/>
          <p:cNvSpPr txBox="1"/>
          <p:nvPr/>
        </p:nvSpPr>
        <p:spPr>
          <a:xfrm>
            <a:off x="4418818" y="1654199"/>
            <a:ext cx="7362364" cy="974037"/>
          </a:xfrm>
          <a:prstGeom prst="rect">
            <a:avLst/>
          </a:prstGeom>
          <a:noFill/>
        </p:spPr>
        <p:txBody>
          <a:bodyPr wrap="none">
            <a:spAutoFit/>
          </a:bodyPr>
          <a:lstStyle/>
          <a:p>
            <a:endParaRPr/>
          </a:p>
        </p:txBody>
      </p:sp>
      <p:sp>
        <p:nvSpPr>
          <p:cNvPr id="28" name="TextBox 27"/>
          <p:cNvSpPr txBox="1"/>
          <p:nvPr/>
        </p:nvSpPr>
        <p:spPr>
          <a:xfrm>
            <a:off x="4408624" y="4552200"/>
            <a:ext cx="7362000" cy="975600"/>
          </a:xfrm>
          <a:prstGeom prst="rect">
            <a:avLst/>
          </a:prstGeom>
          <a:noFill/>
        </p:spPr>
        <p:txBody>
          <a:bodyPr wrap="none">
            <a:spAutoFit/>
          </a:bodyPr>
          <a:lstStyle/>
          <a:p>
            <a:endParaRPr/>
          </a:p>
        </p:txBody>
      </p:sp>
      <p:sp>
        <p:nvSpPr>
          <p:cNvPr id="5" name="Title 1">
            <a:extLst>
              <a:ext uri="{FF2B5EF4-FFF2-40B4-BE49-F238E27FC236}">
                <a16:creationId xmlns:a16="http://schemas.microsoft.com/office/drawing/2014/main" id="{B9D1E5F3-DEB7-67CE-4B95-A6BF06B9DEF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Top 5 Service Providers: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6" name="Title 1">
            <a:extLst>
              <a:ext uri="{FF2B5EF4-FFF2-40B4-BE49-F238E27FC236}">
                <a16:creationId xmlns:a16="http://schemas.microsoft.com/office/drawing/2014/main" id="{41522BB7-BF6A-E7C2-7DCE-B6621F2E9FC6}"/>
              </a:ext>
            </a:extLst>
          </p:cNvPr>
          <p:cNvSpPr>
            <a:spLocks noGrp="1"/>
          </p:cNvSpPr>
          <p:nvPr/>
        </p:nvSpPr>
        <p:spPr>
          <a:xfrm>
            <a:off x="2079171" y="23404"/>
            <a:ext cx="8285742"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Capgemini is the key strategic partner for McDonald's Corporation</a:t>
            </a:r>
          </a:p>
        </p:txBody>
      </p:sp>
      <p:pic>
        <p:nvPicPr>
          <p:cNvPr id="29" name="Picture 28" descr="image.png"/>
          <p:cNvPicPr>
            <a:picLocks noChangeAspect="1"/>
          </p:cNvPicPr>
          <p:nvPr/>
        </p:nvPicPr>
        <p:blipFill>
          <a:blip r:embed="rId2"/>
          <a:stretch>
            <a:fillRect/>
          </a:stretch>
        </p:blipFill>
        <p:spPr>
          <a:xfrm>
            <a:off x="470450" y="1908100"/>
            <a:ext cx="1435100" cy="431800"/>
          </a:xfrm>
          <a:prstGeom prst="rect">
            <a:avLst/>
          </a:prstGeom>
        </p:spPr>
      </p:pic>
      <p:pic>
        <p:nvPicPr>
          <p:cNvPr id="30" name="Picture 29" descr="image.png"/>
          <p:cNvPicPr>
            <a:picLocks noChangeAspect="1"/>
          </p:cNvPicPr>
          <p:nvPr/>
        </p:nvPicPr>
        <p:blipFill>
          <a:blip r:embed="rId3"/>
          <a:stretch>
            <a:fillRect/>
          </a:stretch>
        </p:blipFill>
        <p:spPr>
          <a:xfrm>
            <a:off x="470450" y="2721350"/>
            <a:ext cx="1435100" cy="749300"/>
          </a:xfrm>
          <a:prstGeom prst="rect">
            <a:avLst/>
          </a:prstGeom>
        </p:spPr>
      </p:pic>
      <p:pic>
        <p:nvPicPr>
          <p:cNvPr id="31" name="Picture 30" descr="image.png"/>
          <p:cNvPicPr>
            <a:picLocks noChangeAspect="1"/>
          </p:cNvPicPr>
          <p:nvPr/>
        </p:nvPicPr>
        <p:blipFill>
          <a:blip r:embed="rId4"/>
          <a:stretch>
            <a:fillRect/>
          </a:stretch>
        </p:blipFill>
        <p:spPr>
          <a:xfrm>
            <a:off x="489500" y="3674300"/>
            <a:ext cx="1397000" cy="787400"/>
          </a:xfrm>
          <a:prstGeom prst="rect">
            <a:avLst/>
          </a:prstGeom>
        </p:spPr>
      </p:pic>
      <p:pic>
        <p:nvPicPr>
          <p:cNvPr id="32" name="Picture 31" descr="image.png"/>
          <p:cNvPicPr>
            <a:picLocks noChangeAspect="1"/>
          </p:cNvPicPr>
          <p:nvPr/>
        </p:nvPicPr>
        <p:blipFill>
          <a:blip r:embed="rId5"/>
          <a:stretch>
            <a:fillRect/>
          </a:stretch>
        </p:blipFill>
        <p:spPr>
          <a:xfrm>
            <a:off x="794300" y="4646300"/>
            <a:ext cx="787400" cy="787400"/>
          </a:xfrm>
          <a:prstGeom prst="rect">
            <a:avLst/>
          </a:prstGeom>
        </p:spPr>
      </p:pic>
      <p:pic>
        <p:nvPicPr>
          <p:cNvPr id="33" name="Picture 32" descr="image.png"/>
          <p:cNvPicPr>
            <a:picLocks noChangeAspect="1"/>
          </p:cNvPicPr>
          <p:nvPr/>
        </p:nvPicPr>
        <p:blipFill>
          <a:blip r:embed="rId6"/>
          <a:stretch>
            <a:fillRect/>
          </a:stretch>
        </p:blipFill>
        <p:spPr>
          <a:xfrm>
            <a:off x="794300" y="5582300"/>
            <a:ext cx="787400" cy="787400"/>
          </a:xfrm>
          <a:prstGeom prst="rect">
            <a:avLst/>
          </a:prstGeom>
        </p:spPr>
      </p:pic>
      <p:graphicFrame>
        <p:nvGraphicFramePr>
          <p:cNvPr id="34" name="Chart 33"/>
          <p:cNvGraphicFramePr>
            <a:graphicFrameLocks noGrp="1"/>
          </p:cNvGraphicFramePr>
          <p:nvPr/>
        </p:nvGraphicFramePr>
        <p:xfrm>
          <a:off x="4418818" y="2608200"/>
          <a:ext cx="7362000" cy="9756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5" name="Chart 34"/>
          <p:cNvGraphicFramePr>
            <a:graphicFrameLocks noGrp="1"/>
          </p:cNvGraphicFramePr>
          <p:nvPr/>
        </p:nvGraphicFramePr>
        <p:xfrm>
          <a:off x="4408625" y="3573108"/>
          <a:ext cx="7362000" cy="97403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6" name="Chart 35"/>
          <p:cNvGraphicFramePr>
            <a:graphicFrameLocks noGrp="1"/>
          </p:cNvGraphicFramePr>
          <p:nvPr/>
        </p:nvGraphicFramePr>
        <p:xfrm>
          <a:off x="4408951" y="5510425"/>
          <a:ext cx="7362000" cy="9756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7" name="Chart 36"/>
          <p:cNvGraphicFramePr>
            <a:graphicFrameLocks noGrp="1"/>
          </p:cNvGraphicFramePr>
          <p:nvPr/>
        </p:nvGraphicFramePr>
        <p:xfrm>
          <a:off x="4418818" y="1654199"/>
          <a:ext cx="7362364" cy="97403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8" name="Chart 37"/>
          <p:cNvGraphicFramePr>
            <a:graphicFrameLocks noGrp="1"/>
          </p:cNvGraphicFramePr>
          <p:nvPr/>
        </p:nvGraphicFramePr>
        <p:xfrm>
          <a:off x="4408624" y="4552200"/>
          <a:ext cx="7362000" cy="975600"/>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(1/20): </a:t>
            </a:r>
            <a:r>
              <a:rPr sz="1600" b="1" i="0" u="none">
                <a:solidFill>
                  <a:srgbClr val="7F7F7F"/>
                </a:solidFill>
                <a:latin typeface="calibri"/>
              </a:rPr>
              <a:t>Software Testing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Software requirement specification document analysis</a:t>
                      </a:r>
                    </a:p>
                    <a:p>
                      <a:pPr algn="l"/>
                      <a:r>
                        <a:rPr sz="1100" b="0">
                          <a:solidFill>
                            <a:srgbClr val="000000"/>
                          </a:solidFill>
                          <a:latin typeface="calibri"/>
                        </a:rPr>
                        <a:t>•   Functional test case writing</a:t>
                      </a:r>
                    </a:p>
                    <a:p>
                      <a:pPr algn="l"/>
                      <a:r>
                        <a:rPr sz="1100" b="0">
                          <a:solidFill>
                            <a:srgbClr val="000000"/>
                          </a:solidFill>
                          <a:latin typeface="calibri"/>
                        </a:rPr>
                        <a:t>•   Test case review for team and USA submissions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Test Manager role</a:t>
                      </a:r>
                    </a:p>
                    <a:p>
                      <a:pPr algn="l"/>
                      <a:r>
                        <a:rPr sz="1100" b="0">
                          <a:solidFill>
                            <a:srgbClr val="000000"/>
                          </a:solidFill>
                          <a:latin typeface="calibri"/>
                        </a:rPr>
                        <a:t>•   Management of information for product creation and sales through central database</a:t>
                      </a:r>
                    </a:p>
                    <a:p>
                      <a:pPr algn="l"/>
                      <a:r>
                        <a:rPr sz="1100" b="0">
                          <a:solidFill>
                            <a:srgbClr val="000000"/>
                          </a:solidFill>
                          <a:latin typeface="calibri"/>
                        </a:rPr>
                        <a:t>•   Implementation of Product Item Master for supply chain strategy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QA Lead</a:t>
                      </a:r>
                    </a:p>
                    <a:p>
                      <a:pPr algn="l"/>
                      <a:r>
                        <a:rPr sz="1100" b="0">
                          <a:solidFill>
                            <a:srgbClr val="000000"/>
                          </a:solidFill>
                          <a:latin typeface="calibri"/>
                        </a:rPr>
                        <a:t>•   QA Testing Engineer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Test case identification and prioritization for automation</a:t>
                      </a:r>
                    </a:p>
                    <a:p>
                      <a:pPr algn="l"/>
                      <a:r>
                        <a:rPr sz="1100" b="0">
                          <a:solidFill>
                            <a:srgbClr val="000000"/>
                          </a:solidFill>
                          <a:latin typeface="calibri"/>
                        </a:rPr>
                        <a:t>•   Automation framework development with custom utility methods</a:t>
                      </a:r>
                    </a:p>
                    <a:p>
                      <a:pPr algn="l"/>
                      <a:r>
                        <a:rPr sz="1100" b="0">
                          <a:solidFill>
                            <a:srgbClr val="000000"/>
                          </a:solidFill>
                          <a:latin typeface="calibri"/>
                        </a:rPr>
                        <a:t>•   Element locator writing and Object Repository updates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Customer-centric platform</a:t>
                      </a:r>
                    </a:p>
                    <a:p>
                      <a:pPr algn="l"/>
                      <a:r>
                        <a:rPr sz="1100" b="0">
                          <a:solidFill>
                            <a:srgbClr val="000000"/>
                          </a:solidFill>
                          <a:latin typeface="calibri"/>
                        </a:rPr>
                        <a:t>•   Convenient mobile ordering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119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Kolkata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319426" y="2565184"/>
            <a:ext cx="1638300" cy="914400"/>
          </a:xfrm>
          <a:prstGeom prst="rect">
            <a:avLst/>
          </a:prstGeom>
        </p:spPr>
      </p:pic>
      <p:pic>
        <p:nvPicPr>
          <p:cNvPr id="84" name="Picture 83" descr="image.png"/>
          <p:cNvPicPr>
            <a:picLocks noChangeAspect="1"/>
          </p:cNvPicPr>
          <p:nvPr/>
        </p:nvPicPr>
        <p:blipFill>
          <a:blip r:embed="rId5"/>
          <a:stretch>
            <a:fillRect/>
          </a:stretch>
        </p:blipFill>
        <p:spPr>
          <a:xfrm>
            <a:off x="6681376" y="3581754"/>
            <a:ext cx="914400" cy="914400"/>
          </a:xfrm>
          <a:prstGeom prst="rect">
            <a:avLst/>
          </a:prstGeom>
        </p:spPr>
      </p:pic>
      <p:pic>
        <p:nvPicPr>
          <p:cNvPr id="85" name="Picture 84" descr="image.png"/>
          <p:cNvPicPr>
            <a:picLocks noChangeAspect="1"/>
          </p:cNvPicPr>
          <p:nvPr/>
        </p:nvPicPr>
        <p:blipFill>
          <a:blip r:embed="rId6"/>
          <a:stretch>
            <a:fillRect/>
          </a:stretch>
        </p:blipFill>
        <p:spPr>
          <a:xfrm>
            <a:off x="6452776" y="4597985"/>
            <a:ext cx="1371600" cy="762000"/>
          </a:xfrm>
          <a:prstGeom prst="rect">
            <a:avLst/>
          </a:prstGeom>
        </p:spPr>
      </p:pic>
      <p:pic>
        <p:nvPicPr>
          <p:cNvPr id="86" name="Picture 85" descr="image.png"/>
          <p:cNvPicPr>
            <a:picLocks noChangeAspect="1"/>
          </p:cNvPicPr>
          <p:nvPr/>
        </p:nvPicPr>
        <p:blipFill>
          <a:blip r:embed="rId7"/>
          <a:stretch>
            <a:fillRect/>
          </a:stretch>
        </p:blipFill>
        <p:spPr>
          <a:xfrm>
            <a:off x="6300376" y="5684067"/>
            <a:ext cx="1676400" cy="4699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(2/20): </a:t>
            </a:r>
            <a:r>
              <a:rPr sz="1600" b="1" i="0" u="none">
                <a:solidFill>
                  <a:srgbClr val="7F7F7F"/>
                </a:solidFill>
                <a:latin typeface="calibri"/>
              </a:rPr>
              <a:t>Application Development &amp; Maintenance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Jenkins, Git, and Java for Springboot and Microservices development</a:t>
                      </a:r>
                    </a:p>
                    <a:p>
                      <a:pPr algn="l"/>
                      <a:r>
                        <a:rPr sz="1100" b="0">
                          <a:solidFill>
                            <a:srgbClr val="000000"/>
                          </a:solidFill>
                          <a:latin typeface="calibri"/>
                        </a:rPr>
                        <a:t>•   AWS for deployment and Confluence for documentation</a:t>
                      </a:r>
                    </a:p>
                    <a:p>
                      <a:pPr algn="l"/>
                      <a:r>
                        <a:rPr sz="1100" b="0">
                          <a:solidFill>
                            <a:srgbClr val="000000"/>
                          </a:solidFill>
                          <a:latin typeface="calibri"/>
                        </a:rPr>
                        <a:t>•   Agile methodology with JIRA for project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Requirement gathering and analysis of JIRA tickets</a:t>
                      </a:r>
                    </a:p>
                    <a:p>
                      <a:pPr algn="l"/>
                      <a:r>
                        <a:rPr sz="1100" b="0">
                          <a:solidFill>
                            <a:srgbClr val="000000"/>
                          </a:solidFill>
                          <a:latin typeface="calibri"/>
                        </a:rPr>
                        <a:t>•   Coding, designing, and unit/integration testing</a:t>
                      </a:r>
                    </a:p>
                    <a:p>
                      <a:pPr algn="l"/>
                      <a:r>
                        <a:rPr sz="1100" b="0">
                          <a:solidFill>
                            <a:srgbClr val="000000"/>
                          </a:solidFill>
                          <a:latin typeface="calibri"/>
                        </a:rPr>
                        <a:t>•   Integration solutions design, development, and deployment using Oracle Integration Cloud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Accurate and timely translation of Spanish language work into English language</a:t>
                      </a:r>
                    </a:p>
                    <a:p>
                      <a:pPr algn="l"/>
                      <a:r>
                        <a:rPr sz="1100" b="0">
                          <a:solidFill>
                            <a:srgbClr val="000000"/>
                          </a:solidFill>
                          <a:latin typeface="calibri"/>
                        </a:rPr>
                        <a:t>•   Understanding of business documents and marketing material for context preservation</a:t>
                      </a:r>
                    </a:p>
                    <a:p>
                      <a:pPr algn="l"/>
                      <a:r>
                        <a:rPr sz="1100" b="0">
                          <a:solidFill>
                            <a:srgbClr val="000000"/>
                          </a:solidFill>
                          <a:latin typeface="calibri"/>
                        </a:rPr>
                        <a:t>•   Consultation with subject...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Key contributions to projects for prestigious clients</a:t>
                      </a:r>
                    </a:p>
                    <a:p>
                      <a:pPr algn="l"/>
                      <a:r>
                        <a:rPr sz="1100" b="0">
                          <a:solidFill>
                            <a:srgbClr val="000000"/>
                          </a:solidFill>
                          <a:latin typeface="calibri"/>
                        </a:rPr>
                        <a:t>•   Development excellence through high-quality code production</a:t>
                      </a:r>
                    </a:p>
                    <a:p>
                      <a:pPr algn="l"/>
                      <a:r>
                        <a:rPr sz="1100" b="0">
                          <a:solidFill>
                            <a:srgbClr val="000000"/>
                          </a:solidFill>
                          <a:latin typeface="calibri"/>
                        </a:rPr>
                        <a:t>•   Full-stack mastery in C#, WPF, .NET Framework, ASP.NET, HTML, CSS, JavaScr...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BI and OTBI Reports for Finance and SCM modules</a:t>
                      </a:r>
                    </a:p>
                    <a:p>
                      <a:pPr algn="l"/>
                      <a:r>
                        <a:rPr sz="1100" b="0">
                          <a:solidFill>
                            <a:srgbClr val="000000"/>
                          </a:solidFill>
                          <a:latin typeface="calibri"/>
                        </a:rPr>
                        <a:t>•   Complex Templates using BI Publisher Desktop</a:t>
                      </a:r>
                    </a:p>
                    <a:p>
                      <a:pPr algn="l"/>
                      <a:r>
                        <a:rPr sz="1100" b="0">
                          <a:solidFill>
                            <a:srgbClr val="000000"/>
                          </a:solidFill>
                          <a:latin typeface="calibri"/>
                        </a:rPr>
                        <a:t>•   Functional understanding of Receivables, Payables, and General Accounting modules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116</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319426" y="2565184"/>
            <a:ext cx="1638300" cy="914400"/>
          </a:xfrm>
          <a:prstGeom prst="rect">
            <a:avLst/>
          </a:prstGeom>
        </p:spPr>
      </p:pic>
      <p:pic>
        <p:nvPicPr>
          <p:cNvPr id="84" name="Picture 83" descr="image.png"/>
          <p:cNvPicPr>
            <a:picLocks noChangeAspect="1"/>
          </p:cNvPicPr>
          <p:nvPr/>
        </p:nvPicPr>
        <p:blipFill>
          <a:blip r:embed="rId5"/>
          <a:stretch>
            <a:fillRect/>
          </a:stretch>
        </p:blipFill>
        <p:spPr>
          <a:xfrm>
            <a:off x="6300376" y="3600804"/>
            <a:ext cx="1676400" cy="876300"/>
          </a:xfrm>
          <a:prstGeom prst="rect">
            <a:avLst/>
          </a:prstGeom>
        </p:spPr>
      </p:pic>
      <p:pic>
        <p:nvPicPr>
          <p:cNvPr id="85" name="Picture 84" descr="image.png"/>
          <p:cNvPicPr>
            <a:picLocks noChangeAspect="1"/>
          </p:cNvPicPr>
          <p:nvPr/>
        </p:nvPicPr>
        <p:blipFill>
          <a:blip r:embed="rId6"/>
          <a:stretch>
            <a:fillRect/>
          </a:stretch>
        </p:blipFill>
        <p:spPr>
          <a:xfrm>
            <a:off x="6401976" y="4597985"/>
            <a:ext cx="14732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Leadership in HR Transformation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Job Restructuring Model</a:t>
                      </a:r>
                    </a:p>
                    <a:p>
                      <a:pPr algn="l"/>
                      <a:r>
                        <a:rPr sz="1100" b="0">
                          <a:solidFill>
                            <a:srgbClr val="000000"/>
                          </a:solidFill>
                          <a:latin typeface="calibri"/>
                        </a:rPr>
                        <a:t>•  Generative AI-based HR Workflow Management</a:t>
                      </a:r>
                    </a:p>
                    <a:p>
                      <a:pPr algn="l"/>
                      <a:r>
                        <a:rPr sz="1100" b="0">
                          <a:solidFill>
                            <a:srgbClr val="000000"/>
                          </a:solidFill>
                          <a:latin typeface="calibri"/>
                        </a:rPr>
                        <a:t>•  AI-based HCM Solution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HR Strategy &amp; Governance</a:t>
                      </a:r>
                    </a:p>
                    <a:p>
                      <a:pPr algn="l"/>
                      <a:r>
                        <a:rPr sz="1100" b="0">
                          <a:solidFill>
                            <a:srgbClr val="000000"/>
                          </a:solidFill>
                          <a:latin typeface="calibri"/>
                        </a:rPr>
                        <a:t>•  HRIS &amp; Analytics</a:t>
                      </a:r>
                    </a:p>
                    <a:p>
                      <a:pPr algn="l"/>
                      <a:r>
                        <a:rPr sz="1100" b="0">
                          <a:solidFill>
                            <a:srgbClr val="000000"/>
                          </a:solidFill>
                          <a:latin typeface="calibri"/>
                        </a:rPr>
                        <a:t>•  Workforce Administration &amp;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South Africa appointed Dr. Mamello Masia as Chief People Officer to enhance workforce transformation and operational resilience. Her extensive HR leadership experience will drive the introduction of modern HR systems and digital HR innovation.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Developing a Diverse and Inclusive Workforce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Hospitality Employee Training</a:t>
                      </a:r>
                    </a:p>
                    <a:p>
                      <a:pPr algn="l"/>
                      <a:r>
                        <a:rPr sz="1100" b="0">
                          <a:solidFill>
                            <a:srgbClr val="000000"/>
                          </a:solidFill>
                          <a:latin typeface="calibri"/>
                        </a:rPr>
                        <a:t>•  AI-powered Employee Retention</a:t>
                      </a:r>
                    </a:p>
                    <a:p>
                      <a:pPr algn="l"/>
                      <a:r>
                        <a:rPr sz="1100" b="0">
                          <a:solidFill>
                            <a:srgbClr val="000000"/>
                          </a:solidFill>
                          <a:latin typeface="calibri"/>
                        </a:rPr>
                        <a:t>•  Digital Badges for Employees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HR Strategy &amp; Governance</a:t>
                      </a:r>
                    </a:p>
                    <a:p>
                      <a:pPr algn="l"/>
                      <a:r>
                        <a:rPr sz="1100" b="0">
                          <a:solidFill>
                            <a:srgbClr val="000000"/>
                          </a:solidFill>
                          <a:latin typeface="calibri"/>
                        </a:rPr>
                        <a:t>•  Learning &amp;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committed to fostering a diverse and inclusive workplace. This includes implementing recruitment strategies that attract a wide range of talent and promoting an inclusive culture. The focus is on enhancing employee engagement and retention through various development programs.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Microcredential Program for Employee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Digital Badges for Employees</a:t>
                      </a:r>
                    </a:p>
                    <a:p>
                      <a:pPr algn="l"/>
                      <a:r>
                        <a:rPr sz="1100" b="0">
                          <a:solidFill>
                            <a:srgbClr val="000000"/>
                          </a:solidFill>
                          <a:latin typeface="calibri"/>
                        </a:rPr>
                        <a:t>•  AI-driven Hospitality Employee Training</a:t>
                      </a:r>
                    </a:p>
                    <a:p>
                      <a:pPr algn="l"/>
                      <a:r>
                        <a:rPr sz="1100" b="0">
                          <a:solidFill>
                            <a:srgbClr val="000000"/>
                          </a:solidFill>
                          <a:latin typeface="calibri"/>
                        </a:rPr>
                        <a:t>•  VR-based Employee Training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Learning &amp; Development</a:t>
                      </a:r>
                    </a:p>
                    <a:p>
                      <a:pPr algn="l"/>
                      <a:r>
                        <a:rPr sz="1100" b="0">
                          <a:solidFill>
                            <a:srgbClr val="000000"/>
                          </a:solidFill>
                          <a:latin typeface="calibri"/>
                        </a:rPr>
                        <a:t>•  Employee Relation, Engagement &amp; Retention</a:t>
                      </a:r>
                    </a:p>
                    <a:p>
                      <a:pPr algn="l"/>
                      <a:r>
                        <a:rPr sz="1100" b="0">
                          <a:solidFill>
                            <a:srgbClr val="000000"/>
                          </a:solidFill>
                          <a:latin typeface="calibri"/>
                        </a:rPr>
                        <a:t>•  Compensation &amp; Benefits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launching a microcredential program to recognize employees' skills acquired on the job. This initiative aims to enhance employee development and align with the company's commitment to workforce growth.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Human Resources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(3/20): </a:t>
            </a:r>
            <a:r>
              <a:rPr sz="1600" b="1" i="0" u="none">
                <a:solidFill>
                  <a:srgbClr val="7F7F7F"/>
                </a:solidFill>
                <a:latin typeface="calibri"/>
              </a:rPr>
              <a:t>DevOps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Automation processes leveraging Terraform for streamlined operations and enhanced productivity</a:t>
                      </a:r>
                    </a:p>
                    <a:p>
                      <a:pPr algn="l"/>
                      <a:r>
                        <a:rPr sz="1100" b="0">
                          <a:solidFill>
                            <a:srgbClr val="000000"/>
                          </a:solidFill>
                          <a:latin typeface="calibri"/>
                        </a:rPr>
                        <a:t>•   Configuration of cloud resources including CloudWatch metric alarms and IAM roles for API Gate...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Cloud-based infrastructure architecture, design, implementation, and support</a:t>
                      </a:r>
                    </a:p>
                    <a:p>
                      <a:pPr algn="l"/>
                      <a:r>
                        <a:rPr sz="1100" b="0">
                          <a:solidFill>
                            <a:srgbClr val="000000"/>
                          </a:solidFill>
                          <a:latin typeface="calibri"/>
                        </a:rPr>
                        <a:t>•   Proficiency in AWS services including VPC, EC2, ECS, S3, ELB, Auto Scaling Groups, EBS, RDS, IAM, Route 53, Clou...</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Architecting cloud-based infrastructure and solutions</a:t>
                      </a:r>
                    </a:p>
                    <a:p>
                      <a:pPr algn="l"/>
                      <a:r>
                        <a:rPr sz="1100" b="0">
                          <a:solidFill>
                            <a:srgbClr val="000000"/>
                          </a:solidFill>
                          <a:latin typeface="calibri"/>
                        </a:rPr>
                        <a:t>•   Designing and implementing AWS services including VPC, EC2, and S3</a:t>
                      </a:r>
                    </a:p>
                    <a:p>
                      <a:pPr algn="l"/>
                      <a:r>
                        <a:rPr sz="1100" b="0">
                          <a:solidFill>
                            <a:srgbClr val="000000"/>
                          </a:solidFill>
                          <a:latin typeface="calibri"/>
                        </a:rPr>
                        <a:t>•   Creating VPCs and subnets across availability zones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Architecting, designing, implementing, and supporting cloud-based infrastructure and solutions</a:t>
                      </a:r>
                    </a:p>
                    <a:p>
                      <a:pPr algn="l"/>
                      <a:r>
                        <a:rPr sz="1100" b="0">
                          <a:solidFill>
                            <a:srgbClr val="000000"/>
                          </a:solidFill>
                          <a:latin typeface="calibri"/>
                        </a:rPr>
                        <a:t>•   Creating multiple VPCs and public, private subnets distributed across various availability zon...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Installation and configuration of Oracle RAC two-node cluster</a:t>
                      </a:r>
                    </a:p>
                    <a:p>
                      <a:pPr algn="l"/>
                      <a:r>
                        <a:rPr sz="1100" b="0">
                          <a:solidFill>
                            <a:srgbClr val="000000"/>
                          </a:solidFill>
                          <a:latin typeface="calibri"/>
                        </a:rPr>
                        <a:t>•   Management of production, development, and QA database environments including design, troubleshooting, performance, and backup/...</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17</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50</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Cluj County, Romania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300376" y="2762034"/>
            <a:ext cx="1676400" cy="520700"/>
          </a:xfrm>
          <a:prstGeom prst="rect">
            <a:avLst/>
          </a:prstGeom>
        </p:spPr>
      </p:pic>
      <p:pic>
        <p:nvPicPr>
          <p:cNvPr id="84" name="Picture 83" descr="image.png"/>
          <p:cNvPicPr>
            <a:picLocks noChangeAspect="1"/>
          </p:cNvPicPr>
          <p:nvPr/>
        </p:nvPicPr>
        <p:blipFill>
          <a:blip r:embed="rId5"/>
          <a:stretch>
            <a:fillRect/>
          </a:stretch>
        </p:blipFill>
        <p:spPr>
          <a:xfrm>
            <a:off x="6522626" y="3581754"/>
            <a:ext cx="1231900" cy="914400"/>
          </a:xfrm>
          <a:prstGeom prst="rect">
            <a:avLst/>
          </a:prstGeom>
        </p:spPr>
      </p:pic>
      <p:pic>
        <p:nvPicPr>
          <p:cNvPr id="85" name="Picture 84" descr="image.png"/>
          <p:cNvPicPr>
            <a:picLocks noChangeAspect="1"/>
          </p:cNvPicPr>
          <p:nvPr/>
        </p:nvPicPr>
        <p:blipFill>
          <a:blip r:embed="rId6"/>
          <a:stretch>
            <a:fillRect/>
          </a:stretch>
        </p:blipFill>
        <p:spPr>
          <a:xfrm>
            <a:off x="6624226" y="4597985"/>
            <a:ext cx="1028700" cy="762000"/>
          </a:xfrm>
          <a:prstGeom prst="rect">
            <a:avLst/>
          </a:prstGeom>
        </p:spPr>
      </p:pic>
      <p:pic>
        <p:nvPicPr>
          <p:cNvPr id="86" name="Picture 85" descr="image.png"/>
          <p:cNvPicPr>
            <a:picLocks noChangeAspect="1"/>
          </p:cNvPicPr>
          <p:nvPr/>
        </p:nvPicPr>
        <p:blipFill>
          <a:blip r:embed="rId7"/>
          <a:stretch>
            <a:fillRect/>
          </a:stretch>
        </p:blipFill>
        <p:spPr>
          <a:xfrm>
            <a:off x="6319426" y="5461817"/>
            <a:ext cx="1638300" cy="914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(4/20): </a:t>
            </a:r>
            <a:r>
              <a:rPr sz="1600" b="1" i="0" u="none">
                <a:solidFill>
                  <a:srgbClr val="7F7F7F"/>
                </a:solidFill>
                <a:latin typeface="calibri"/>
              </a:rPr>
              <a:t>Data Engineering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Design and implement systems for data movement and integration</a:t>
                      </a:r>
                    </a:p>
                    <a:p>
                      <a:pPr algn="l"/>
                      <a:r>
                        <a:rPr sz="1100" b="0">
                          <a:solidFill>
                            <a:srgbClr val="000000"/>
                          </a:solidFill>
                          <a:latin typeface="calibri"/>
                        </a:rPr>
                        <a:t>•   Communicate with senior stakeholders on projects demonstrating innovation</a:t>
                      </a:r>
                    </a:p>
                    <a:p>
                      <a:pPr algn="l"/>
                      <a:r>
                        <a:rPr sz="1100" b="0">
                          <a:solidFill>
                            <a:srgbClr val="000000"/>
                          </a:solidFill>
                          <a:latin typeface="calibri"/>
                        </a:rPr>
                        <a:t>•   Collaborate with global clients and project teams 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Conceptual logical and physical data models that meet organizational needs</a:t>
                      </a:r>
                    </a:p>
                    <a:p>
                      <a:pPr algn="l"/>
                      <a:r>
                        <a:rPr sz="1100" b="0">
                          <a:solidFill>
                            <a:srgbClr val="000000"/>
                          </a:solidFill>
                          <a:latin typeface="calibri"/>
                        </a:rPr>
                        <a:t>•   Collaboration with business stakeholders data analysts IT teams and DBA teams for data solution requirements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Data cleansing and transformation for accuracy and consistency</a:t>
                      </a:r>
                    </a:p>
                    <a:p>
                      <a:pPr algn="l"/>
                      <a:r>
                        <a:rPr sz="1100" b="0">
                          <a:solidFill>
                            <a:srgbClr val="000000"/>
                          </a:solidFill>
                          <a:latin typeface="calibri"/>
                        </a:rPr>
                        <a:t>•   Collaboration with clients for understanding data needs and report delivery</a:t>
                      </a:r>
                    </a:p>
                    <a:p>
                      <a:pPr algn="l"/>
                      <a:r>
                        <a:rPr sz="1100" b="0">
                          <a:solidFill>
                            <a:srgbClr val="000000"/>
                          </a:solidFill>
                          <a:latin typeface="calibri"/>
                        </a:rPr>
                        <a:t>•   Design and implementation of data architecture, 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Finance Transformation Journey</a:t>
                      </a:r>
                    </a:p>
                    <a:p>
                      <a:pPr algn="l"/>
                      <a:r>
                        <a:rPr sz="1100" b="0">
                          <a:solidFill>
                            <a:srgbClr val="000000"/>
                          </a:solidFill>
                          <a:latin typeface="calibri"/>
                        </a:rPr>
                        <a:t>•   Data Migration for Real Estate data from legacy systems into IWMS Platform</a:t>
                      </a:r>
                    </a:p>
                    <a:p>
                      <a:pPr algn="l"/>
                      <a:r>
                        <a:rPr sz="1100" b="0">
                          <a:solidFill>
                            <a:srgbClr val="000000"/>
                          </a:solidFill>
                          <a:latin typeface="calibri"/>
                        </a:rPr>
                        <a:t>•   Handling multiple markets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Launch of end-to-end voice-ordering technology at drive-thru</a:t>
                      </a:r>
                    </a:p>
                    <a:p>
                      <a:pPr algn="l"/>
                      <a:r>
                        <a:rPr sz="1100" b="0">
                          <a:solidFill>
                            <a:srgbClr val="000000"/>
                          </a:solidFill>
                          <a:latin typeface="calibri"/>
                        </a:rPr>
                        <a:t>•   Implementation of solution in over 100 stores</a:t>
                      </a:r>
                    </a:p>
                    <a:p>
                      <a:pPr algn="l"/>
                      <a:r>
                        <a:rPr sz="1100" b="0">
                          <a:solidFill>
                            <a:srgbClr val="000000"/>
                          </a:solidFill>
                          <a:latin typeface="calibri"/>
                        </a:rPr>
                        <a:t>•   Achievement of 75% automation goal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15</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Valparaiso Region, Chile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300376" y="3791304"/>
            <a:ext cx="1676400" cy="495300"/>
          </a:xfrm>
          <a:prstGeom prst="rect">
            <a:avLst/>
          </a:prstGeom>
        </p:spPr>
      </p:pic>
      <p:pic>
        <p:nvPicPr>
          <p:cNvPr id="85" name="Picture 84" descr="image.png"/>
          <p:cNvPicPr>
            <a:picLocks noChangeAspect="1"/>
          </p:cNvPicPr>
          <p:nvPr/>
        </p:nvPicPr>
        <p:blipFill>
          <a:blip r:embed="rId6"/>
          <a:stretch>
            <a:fillRect/>
          </a:stretch>
        </p:blipFill>
        <p:spPr>
          <a:xfrm>
            <a:off x="6452776" y="4597985"/>
            <a:ext cx="13716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(5/20): </a:t>
            </a:r>
            <a:r>
              <a:rPr sz="1600" b="1" i="0" u="none">
                <a:solidFill>
                  <a:srgbClr val="7F7F7F"/>
                </a:solidFill>
                <a:latin typeface="calibri"/>
              </a:rPr>
              <a:t>Project/Programs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Strategic analysis, estimation, and design phases with robust quality control measures exceeding project lifecycle standards</a:t>
                      </a:r>
                    </a:p>
                    <a:p>
                      <a:pPr algn="l"/>
                      <a:r>
                        <a:rPr sz="1100" b="0">
                          <a:solidFill>
                            <a:srgbClr val="000000"/>
                          </a:solidFill>
                          <a:latin typeface="calibri"/>
                        </a:rPr>
                        <a:t>•    </a:t>
                      </a:r>
                    </a:p>
                    <a:p>
                      <a:pPr algn="l"/>
                      <a:r>
                        <a:rPr sz="1100" b="0">
                          <a:solidFill>
                            <a:srgbClr val="000000"/>
                          </a:solidFill>
                          <a:latin typeface="calibri"/>
                        </a:rPr>
                        <a:t>- Cross-departmental navigation ensuring seamless project fl...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Roadmap planning and delivery for restaurant operations</a:t>
                      </a:r>
                    </a:p>
                    <a:p>
                      <a:pPr algn="l"/>
                      <a:r>
                        <a:rPr sz="1100" b="0">
                          <a:solidFill>
                            <a:srgbClr val="000000"/>
                          </a:solidFill>
                          <a:latin typeface="calibri"/>
                        </a:rPr>
                        <a:t>•   Engineering team leadership with over 15 members</a:t>
                      </a:r>
                    </a:p>
                    <a:p>
                      <a:pPr algn="l"/>
                      <a:r>
                        <a:rPr sz="1100" b="0">
                          <a:solidFill>
                            <a:srgbClr val="000000"/>
                          </a:solidFill>
                          <a:latin typeface="calibri"/>
                        </a:rPr>
                        <a:t>•   Implementation of feature upgrades and functionality improvements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TRIRIGA application migration activities</a:t>
                      </a:r>
                    </a:p>
                    <a:p>
                      <a:pPr algn="l"/>
                      <a:r>
                        <a:rPr sz="1100" b="0">
                          <a:solidFill>
                            <a:srgbClr val="000000"/>
                          </a:solidFill>
                          <a:latin typeface="calibri"/>
                        </a:rPr>
                        <a:t>•   TRIRIGA installations and upgrades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Global Food Auditors</a:t>
                      </a:r>
                    </a:p>
                    <a:p>
                      <a:pPr algn="l"/>
                      <a:r>
                        <a:rPr sz="1100" b="0">
                          <a:solidFill>
                            <a:srgbClr val="000000"/>
                          </a:solidFill>
                          <a:latin typeface="calibri"/>
                        </a:rPr>
                        <a:t>•   Lead Auditor responsibilities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Scrum process facilitation</a:t>
                      </a:r>
                    </a:p>
                    <a:p>
                      <a:pPr algn="l"/>
                      <a:r>
                        <a:rPr sz="1100" b="0">
                          <a:solidFill>
                            <a:srgbClr val="000000"/>
                          </a:solidFill>
                          <a:latin typeface="calibri"/>
                        </a:rPr>
                        <a:t>•   Agile project oversight and guidance</a:t>
                      </a:r>
                    </a:p>
                    <a:p>
                      <a:pPr algn="l"/>
                      <a:r>
                        <a:rPr sz="1100" b="0">
                          <a:solidFill>
                            <a:srgbClr val="000000"/>
                          </a:solidFill>
                          <a:latin typeface="calibri"/>
                        </a:rPr>
                        <a:t>•   Requirement gathering and documentation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319426" y="3581754"/>
            <a:ext cx="1638300" cy="9144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300376" y="5480867"/>
            <a:ext cx="1676400" cy="8763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(6/20): </a:t>
            </a:r>
            <a:r>
              <a:rPr sz="1600" b="1" i="0" u="none">
                <a:solidFill>
                  <a:srgbClr val="7F7F7F"/>
                </a:solidFill>
                <a:latin typeface="calibri"/>
              </a:rPr>
              <a:t>Product Installation, Maintenance &amp; Technical Support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IT-related support desk</a:t>
                      </a:r>
                    </a:p>
                    <a:p>
                      <a:pPr algn="l"/>
                      <a:r>
                        <a:rPr sz="1100" b="0">
                          <a:solidFill>
                            <a:srgbClr val="000000"/>
                          </a:solidFill>
                          <a:latin typeface="calibri"/>
                        </a:rPr>
                        <a:t>•   First line of support</a:t>
                      </a:r>
                    </a:p>
                    <a:p>
                      <a:pPr algn="l"/>
                      <a:r>
                        <a:rPr sz="1100" b="0">
                          <a:solidFill>
                            <a:srgbClr val="000000"/>
                          </a:solidFill>
                          <a:latin typeface="calibri"/>
                        </a:rPr>
                        <a:t>•   Assistance with technical issues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Soporte tA(c)cnico para sistemas de punto de venta</a:t>
                      </a:r>
                    </a:p>
                    <a:p>
                      <a:pPr algn="l"/>
                      <a:r>
                        <a:rPr sz="1100" b="0">
                          <a:solidFill>
                            <a:srgbClr val="000000"/>
                          </a:solidFill>
                          <a:latin typeface="calibri"/>
                        </a:rPr>
                        <a:t>•   Asistencia tA(c)cnica para sistemas operativos Windows</a:t>
                      </a:r>
                    </a:p>
                    <a:p>
                      <a:pPr algn="l"/>
                      <a:r>
                        <a:rPr sz="1100" b="0">
                          <a:solidFill>
                            <a:srgbClr val="000000"/>
                          </a:solidFill>
                          <a:latin typeface="calibri"/>
                        </a:rPr>
                        <a:t>•   Soporte tA(c)cnico para sistemas de telefonAa IP</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IT support for customers including major retailers</a:t>
                      </a:r>
                    </a:p>
                    <a:p>
                      <a:pPr algn="l"/>
                      <a:r>
                        <a:rPr sz="1100" b="0">
                          <a:solidFill>
                            <a:srgbClr val="000000"/>
                          </a:solidFill>
                          <a:latin typeface="calibri"/>
                        </a:rPr>
                        <a:t>•   Diagnosis and resolution of point-of-sale terminal issues</a:t>
                      </a:r>
                    </a:p>
                    <a:p>
                      <a:pPr algn="l"/>
                      <a:r>
                        <a:rPr sz="1100" b="0">
                          <a:solidFill>
                            <a:srgbClr val="000000"/>
                          </a:solidFill>
                          <a:latin typeface="calibri"/>
                        </a:rPr>
                        <a:t>•   Preventative maintenance to anticipate potential problems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Technical support for restaurants nationwide</a:t>
                      </a:r>
                    </a:p>
                    <a:p>
                      <a:pPr algn="l"/>
                      <a:r>
                        <a:rPr sz="1100" b="0">
                          <a:solidFill>
                            <a:srgbClr val="000000"/>
                          </a:solidFill>
                          <a:latin typeface="calibri"/>
                        </a:rPr>
                        <a:t>•   Assistance with operational issues and troubleshooting</a:t>
                      </a:r>
                    </a:p>
                    <a:p>
                      <a:pPr algn="l"/>
                      <a:r>
                        <a:rPr sz="1100" b="0">
                          <a:solidFill>
                            <a:srgbClr val="000000"/>
                          </a:solidFill>
                          <a:latin typeface="calibri"/>
                        </a:rPr>
                        <a:t>•   Coordination with restaurant staff for problem resolution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Consultation work with sales representatives</a:t>
                      </a:r>
                    </a:p>
                    <a:p>
                      <a:pPr algn="l"/>
                      <a:r>
                        <a:rPr sz="1100" b="0">
                          <a:solidFill>
                            <a:srgbClr val="000000"/>
                          </a:solidFill>
                          <a:latin typeface="calibri"/>
                        </a:rPr>
                        <a:t>•   Technical and business communication</a:t>
                      </a:r>
                    </a:p>
                    <a:p>
                      <a:pPr algn="l"/>
                      <a:r>
                        <a:rPr sz="1100" b="0">
                          <a:solidFill>
                            <a:srgbClr val="000000"/>
                          </a:solidFill>
                          <a:latin typeface="calibri"/>
                        </a:rPr>
                        <a:t>•   Introduction of Microsoft 365 products to customers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28</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Sao Paulo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Lima-Callao Metropolitan Area, Peru</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446426" y="2565184"/>
            <a:ext cx="1384300" cy="914400"/>
          </a:xfrm>
          <a:prstGeom prst="rect">
            <a:avLst/>
          </a:prstGeom>
        </p:spPr>
      </p:pic>
      <p:pic>
        <p:nvPicPr>
          <p:cNvPr id="84" name="Picture 83" descr="image.png"/>
          <p:cNvPicPr>
            <a:picLocks noChangeAspect="1"/>
          </p:cNvPicPr>
          <p:nvPr/>
        </p:nvPicPr>
        <p:blipFill>
          <a:blip r:embed="rId5"/>
          <a:stretch>
            <a:fillRect/>
          </a:stretch>
        </p:blipFill>
        <p:spPr>
          <a:xfrm>
            <a:off x="6300376" y="3880204"/>
            <a:ext cx="1676400" cy="317500"/>
          </a:xfrm>
          <a:prstGeom prst="rect">
            <a:avLst/>
          </a:prstGeom>
        </p:spPr>
      </p:pic>
      <p:pic>
        <p:nvPicPr>
          <p:cNvPr id="85" name="Picture 84" descr="image.png"/>
          <p:cNvPicPr>
            <a:picLocks noChangeAspect="1"/>
          </p:cNvPicPr>
          <p:nvPr/>
        </p:nvPicPr>
        <p:blipFill>
          <a:blip r:embed="rId6"/>
          <a:stretch>
            <a:fillRect/>
          </a:stretch>
        </p:blipFill>
        <p:spPr>
          <a:xfrm>
            <a:off x="6471826" y="4597985"/>
            <a:ext cx="13335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(7/20): </a:t>
            </a:r>
            <a:r>
              <a:rPr sz="1600" b="1" i="0" u="none">
                <a:solidFill>
                  <a:srgbClr val="7F7F7F"/>
                </a:solidFill>
                <a:latin typeface="calibri"/>
              </a:rPr>
              <a:t>Business Intelligence &amp; Analytics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Development and maintenance of index production platforms</a:t>
                      </a:r>
                    </a:p>
                    <a:p>
                      <a:pPr algn="l"/>
                      <a:r>
                        <a:rPr sz="1100" b="0">
                          <a:solidFill>
                            <a:srgbClr val="000000"/>
                          </a:solidFill>
                          <a:latin typeface="calibri"/>
                        </a:rPr>
                        <a:t>•   Programming and testing of index-related applications</a:t>
                      </a:r>
                    </a:p>
                    <a:p>
                      <a:pPr algn="l"/>
                      <a:r>
                        <a:rPr sz="1100" b="0">
                          <a:solidFill>
                            <a:srgbClr val="000000"/>
                          </a:solidFill>
                          <a:latin typeface="calibri"/>
                        </a:rPr>
                        <a:t>•   Management of day-to-day maintenance and delivery issues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Business Analyst role for McDonalds project</a:t>
                      </a:r>
                    </a:p>
                    <a:p>
                      <a:pPr algn="l"/>
                      <a:r>
                        <a:rPr sz="1100" b="0">
                          <a:solidFill>
                            <a:srgbClr val="000000"/>
                          </a:solidFill>
                          <a:latin typeface="calibri"/>
                        </a:rPr>
                        <a:t>- Requirement gathering from Product Manager</a:t>
                      </a:r>
                    </a:p>
                    <a:p>
                      <a:pPr algn="l"/>
                      <a:r>
                        <a:rPr sz="1100" b="0">
                          <a:solidFill>
                            <a:srgbClr val="000000"/>
                          </a:solidFill>
                          <a:latin typeface="calibri"/>
                        </a:rPr>
                        <a:t>- Creating Epics &amp; User stories in Jira</a:t>
                      </a:r>
                    </a:p>
                    <a:p>
                      <a:pPr algn="l"/>
                      <a:r>
                        <a:rPr sz="1100" b="0">
                          <a:solidFill>
                            <a:srgbClr val="000000"/>
                          </a:solidFill>
                          <a:latin typeface="calibri"/>
                        </a:rPr>
                        <a:t>- Timely delivery of NFRS, Story Tickets, and IDEA Tickets</a:t>
                      </a:r>
                    </a:p>
                    <a:p>
                      <a:pPr algn="l"/>
                      <a:r>
                        <a:rPr sz="1100" b="0">
                          <a:solidFill>
                            <a:srgbClr val="000000"/>
                          </a:solidFill>
                          <a:latin typeface="calibri"/>
                        </a:rPr>
                        <a: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Stakeholder collaboration for business modernization</a:t>
                      </a:r>
                    </a:p>
                    <a:p>
                      <a:pPr algn="l"/>
                      <a:r>
                        <a:rPr sz="1100" b="0">
                          <a:solidFill>
                            <a:srgbClr val="000000"/>
                          </a:solidFill>
                          <a:latin typeface="calibri"/>
                        </a:rPr>
                        <a:t>•   Membership in Innovation and Strategy council</a:t>
                      </a:r>
                    </a:p>
                    <a:p>
                      <a:pPr algn="l"/>
                      <a:r>
                        <a:rPr sz="1100" b="0">
                          <a:solidFill>
                            <a:srgbClr val="000000"/>
                          </a:solidFill>
                          <a:latin typeface="calibri"/>
                        </a:rPr>
                        <a:t>•   Analysis of existing business processes and data systems for improvement opportunities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DAGs execution using Apache Airflow for workflow orchestration</a:t>
                      </a:r>
                    </a:p>
                    <a:p>
                      <a:pPr algn="l"/>
                      <a:r>
                        <a:rPr sz="1100" b="0">
                          <a:solidFill>
                            <a:srgbClr val="000000"/>
                          </a:solidFill>
                          <a:latin typeface="calibri"/>
                        </a:rPr>
                        <a:t>•   Data integration from AWS S3 to AWS Redshift for efficient data management</a:t>
                      </a:r>
                    </a:p>
                    <a:p>
                      <a:pPr algn="l"/>
                      <a:r>
                        <a:rPr sz="1100" b="0">
                          <a:solidFill>
                            <a:srgbClr val="000000"/>
                          </a:solidFill>
                          <a:latin typeface="calibri"/>
                        </a:rPr>
                        <a:t>•   Data schema development and data visualization thr...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Configuration and deployment of Tableau servers</a:t>
                      </a:r>
                    </a:p>
                    <a:p>
                      <a:pPr algn="l"/>
                      <a:r>
                        <a:rPr sz="1100" b="0">
                          <a:solidFill>
                            <a:srgbClr val="000000"/>
                          </a:solidFill>
                          <a:latin typeface="calibri"/>
                        </a:rPr>
                        <a:t>•   Monitoring and resolving server issues, maintaining licenses, and ensuring server security</a:t>
                      </a:r>
                    </a:p>
                    <a:p>
                      <a:pPr algn="l"/>
                      <a:r>
                        <a:rPr sz="1100" b="0">
                          <a:solidFill>
                            <a:srgbClr val="000000"/>
                          </a:solidFill>
                          <a:latin typeface="calibri"/>
                        </a:rPr>
                        <a:t>•   User management and role assignment on Tableau Se...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Capital District, Colombia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Cluj County, Romania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300376" y="2774734"/>
            <a:ext cx="1676400" cy="495300"/>
          </a:xfrm>
          <a:prstGeom prst="rect">
            <a:avLst/>
          </a:prstGeom>
        </p:spPr>
      </p:pic>
      <p:pic>
        <p:nvPicPr>
          <p:cNvPr id="84" name="Picture 83" descr="image.png"/>
          <p:cNvPicPr>
            <a:picLocks noChangeAspect="1"/>
          </p:cNvPicPr>
          <p:nvPr/>
        </p:nvPicPr>
        <p:blipFill>
          <a:blip r:embed="rId5"/>
          <a:stretch>
            <a:fillRect/>
          </a:stretch>
        </p:blipFill>
        <p:spPr>
          <a:xfrm>
            <a:off x="6522626" y="3581754"/>
            <a:ext cx="1231900" cy="914400"/>
          </a:xfrm>
          <a:prstGeom prst="rect">
            <a:avLst/>
          </a:prstGeom>
        </p:spPr>
      </p:pic>
      <p:pic>
        <p:nvPicPr>
          <p:cNvPr id="85" name="Picture 84" descr="image.png"/>
          <p:cNvPicPr>
            <a:picLocks noChangeAspect="1"/>
          </p:cNvPicPr>
          <p:nvPr/>
        </p:nvPicPr>
        <p:blipFill>
          <a:blip r:embed="rId6"/>
          <a:stretch>
            <a:fillRect/>
          </a:stretch>
        </p:blipFill>
        <p:spPr>
          <a:xfrm>
            <a:off x="6452776" y="4597985"/>
            <a:ext cx="13716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(8/20): </a:t>
            </a:r>
            <a:r>
              <a:rPr sz="1600" b="1" i="0" u="none">
                <a:solidFill>
                  <a:srgbClr val="7F7F7F"/>
                </a:solidFill>
                <a:latin typeface="calibri"/>
              </a:rPr>
              <a:t>Customer Service &amp; Support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Proven track record in identifying and resolving complex IT and business problems</a:t>
                      </a:r>
                    </a:p>
                    <a:p>
                      <a:pPr algn="l"/>
                      <a:r>
                        <a:rPr sz="1100" b="0">
                          <a:solidFill>
                            <a:srgbClr val="000000"/>
                          </a:solidFill>
                          <a:latin typeface="calibri"/>
                        </a:rPr>
                        <a:t>•   Expertise in end-to-end problem resolution processes for timely and effective solutions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IT support role</a:t>
                      </a:r>
                    </a:p>
                    <a:p>
                      <a:pPr algn="l"/>
                      <a:r>
                        <a:rPr sz="1100" b="0">
                          <a:solidFill>
                            <a:srgbClr val="000000"/>
                          </a:solidFill>
                          <a:latin typeface="calibri"/>
                        </a:rPr>
                        <a:t>•   troubleshooting technical issues</a:t>
                      </a:r>
                    </a:p>
                    <a:p>
                      <a:pPr algn="l"/>
                      <a:r>
                        <a:rPr sz="1100" b="0">
                          <a:solidFill>
                            <a:srgbClr val="000000"/>
                          </a:solidFill>
                          <a:latin typeface="calibri"/>
                        </a:rPr>
                        <a:t>•   providing assistance to end-users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Production issue handling</a:t>
                      </a:r>
                    </a:p>
                    <a:p>
                      <a:pPr algn="l"/>
                      <a:r>
                        <a:rPr sz="1100" b="0">
                          <a:solidFill>
                            <a:srgbClr val="000000"/>
                          </a:solidFill>
                          <a:latin typeface="calibri"/>
                        </a:rPr>
                        <a:t>•   ServiceNow ticket resolution</a:t>
                      </a:r>
                    </a:p>
                    <a:p>
                      <a:pPr algn="l"/>
                      <a:r>
                        <a:rPr sz="1100" b="0">
                          <a:solidFill>
                            <a:srgbClr val="000000"/>
                          </a:solidFill>
                          <a:latin typeface="calibri"/>
                        </a:rPr>
                        <a:t>•   Object level and data level security role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Ticket resolution via ticket manager and telephone technical support for LATAM premises</a:t>
                      </a:r>
                    </a:p>
                    <a:p>
                      <a:pPr algn="l"/>
                      <a:r>
                        <a:rPr sz="1100" b="0">
                          <a:solidFill>
                            <a:srgbClr val="000000"/>
                          </a:solidFill>
                          <a:latin typeface="calibri"/>
                        </a:rPr>
                        <a:t>•   Documentation of tasks performed and task derivation at software and hardware levels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Customer Engineer</a:t>
                      </a:r>
                    </a:p>
                    <a:p>
                      <a:pPr algn="l"/>
                      <a:r>
                        <a:rPr sz="1100" b="0">
                          <a:solidFill>
                            <a:srgbClr val="000000"/>
                          </a:solidFill>
                          <a:latin typeface="calibri"/>
                        </a:rPr>
                        <a:t>•   Solid experience in electromechanical and computer technology</a:t>
                      </a:r>
                    </a:p>
                    <a:p>
                      <a:pPr algn="l"/>
                      <a:r>
                        <a:rPr sz="1100" b="0">
                          <a:solidFill>
                            <a:srgbClr val="000000"/>
                          </a:solidFill>
                          <a:latin typeface="calibri"/>
                        </a:rPr>
                        <a:t>•   Expertise in solving technical challenges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Sao Paulo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Buenos Aires, Argentina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300376" y="2590584"/>
            <a:ext cx="1676400" cy="863600"/>
          </a:xfrm>
          <a:prstGeom prst="rect">
            <a:avLst/>
          </a:prstGeom>
        </p:spPr>
      </p:pic>
      <p:pic>
        <p:nvPicPr>
          <p:cNvPr id="84" name="Picture 83" descr="image.png"/>
          <p:cNvPicPr>
            <a:picLocks noChangeAspect="1"/>
          </p:cNvPicPr>
          <p:nvPr/>
        </p:nvPicPr>
        <p:blipFill>
          <a:blip r:embed="rId5"/>
          <a:stretch>
            <a:fillRect/>
          </a:stretch>
        </p:blipFill>
        <p:spPr>
          <a:xfrm>
            <a:off x="6319426" y="3581754"/>
            <a:ext cx="1638300" cy="914400"/>
          </a:xfrm>
          <a:prstGeom prst="rect">
            <a:avLst/>
          </a:prstGeom>
        </p:spPr>
      </p:pic>
      <p:pic>
        <p:nvPicPr>
          <p:cNvPr id="85" name="Picture 84" descr="image.png"/>
          <p:cNvPicPr>
            <a:picLocks noChangeAspect="1"/>
          </p:cNvPicPr>
          <p:nvPr/>
        </p:nvPicPr>
        <p:blipFill>
          <a:blip r:embed="rId6"/>
          <a:stretch>
            <a:fillRect/>
          </a:stretch>
        </p:blipFill>
        <p:spPr>
          <a:xfrm>
            <a:off x="6560726" y="4597985"/>
            <a:ext cx="1155700" cy="762000"/>
          </a:xfrm>
          <a:prstGeom prst="rect">
            <a:avLst/>
          </a:prstGeom>
        </p:spPr>
      </p:pic>
      <p:pic>
        <p:nvPicPr>
          <p:cNvPr id="86" name="Picture 85" descr="image.png"/>
          <p:cNvPicPr>
            <a:picLocks noChangeAspect="1"/>
          </p:cNvPicPr>
          <p:nvPr/>
        </p:nvPicPr>
        <p:blipFill>
          <a:blip r:embed="rId7"/>
          <a:stretch>
            <a:fillRect/>
          </a:stretch>
        </p:blipFill>
        <p:spPr>
          <a:xfrm>
            <a:off x="6300376" y="5709467"/>
            <a:ext cx="1676400" cy="4191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(9/20): </a:t>
            </a:r>
            <a:r>
              <a:rPr sz="1600" b="1" i="0" u="none">
                <a:solidFill>
                  <a:srgbClr val="7F7F7F"/>
                </a:solidFill>
                <a:latin typeface="calibri"/>
              </a:rPr>
              <a:t>Product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Roadmap development and product feature management from concept to launch</a:t>
                      </a:r>
                    </a:p>
                    <a:p>
                      <a:pPr algn="l"/>
                      <a:r>
                        <a:rPr sz="1100" b="0">
                          <a:solidFill>
                            <a:srgbClr val="000000"/>
                          </a:solidFill>
                          <a:latin typeface="calibri"/>
                        </a:rPr>
                        <a:t>•   Product requirement translation into features, user stories, and acceptance criteria</a:t>
                      </a:r>
                    </a:p>
                    <a:p>
                      <a:pPr algn="l"/>
                      <a:r>
                        <a:rPr sz="1100" b="0">
                          <a:solidFill>
                            <a:srgbClr val="000000"/>
                          </a:solidFill>
                          <a:latin typeface="calibri"/>
                        </a:rPr>
                        <a:t>•   Functional design crafting ba...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Team leadership</a:t>
                      </a:r>
                    </a:p>
                    <a:p>
                      <a:pPr algn="l"/>
                      <a:r>
                        <a:rPr sz="1100" b="0">
                          <a:solidFill>
                            <a:srgbClr val="000000"/>
                          </a:solidFill>
                          <a:latin typeface="calibri"/>
                        </a:rPr>
                        <a:t>•   Coordination of team activities</a:t>
                      </a:r>
                    </a:p>
                    <a:p>
                      <a:pPr algn="l"/>
                      <a:r>
                        <a:rPr sz="1100" b="0">
                          <a:solidFill>
                            <a:srgbClr val="000000"/>
                          </a:solidFill>
                          <a:latin typeface="calibri"/>
                        </a:rPr>
                        <a:t>•   Management of operational tasks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FE engineer on hybrid AEM architect for new homepage</a:t>
                      </a:r>
                    </a:p>
                    <a:p>
                      <a:pPr algn="l"/>
                      <a:r>
                        <a:rPr sz="1100" b="0">
                          <a:solidFill>
                            <a:srgbClr val="000000"/>
                          </a:solidFill>
                          <a:latin typeface="calibri"/>
                        </a:rPr>
                        <a:t>•   Evaluation of design concept feasibility from technical perspective</a:t>
                      </a:r>
                    </a:p>
                    <a:p>
                      <a:pPr algn="l"/>
                      <a:r>
                        <a:rPr sz="1100" b="0">
                          <a:solidFill>
                            <a:srgbClr val="000000"/>
                          </a:solidFill>
                          <a:latin typeface="calibri"/>
                        </a:rPr>
                        <a:t>•   Recommendations for responsive component design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Roadmap planning and delivery for restaurant operations</a:t>
                      </a:r>
                    </a:p>
                    <a:p>
                      <a:pPr algn="l"/>
                      <a:r>
                        <a:rPr sz="1100" b="0">
                          <a:solidFill>
                            <a:srgbClr val="000000"/>
                          </a:solidFill>
                          <a:latin typeface="calibri"/>
                        </a:rPr>
                        <a:t>•   Engineering team leadership with over 15 members</a:t>
                      </a:r>
                    </a:p>
                    <a:p>
                      <a:pPr algn="l"/>
                      <a:r>
                        <a:rPr sz="1100" b="0">
                          <a:solidFill>
                            <a:srgbClr val="000000"/>
                          </a:solidFill>
                          <a:latin typeface="calibri"/>
                        </a:rPr>
                        <a:t>•   Implementation of feature upgrades and functionality improvements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Customer journey definition and channel role establishment</a:t>
                      </a:r>
                    </a:p>
                    <a:p>
                      <a:pPr algn="l"/>
                      <a:r>
                        <a:rPr sz="1100" b="0">
                          <a:solidFill>
                            <a:srgbClr val="000000"/>
                          </a:solidFill>
                          <a:latin typeface="calibri"/>
                        </a:rPr>
                        <a:t>•   Experience principle establishment</a:t>
                      </a:r>
                    </a:p>
                    <a:p>
                      <a:pPr algn="l"/>
                      <a:r>
                        <a:rPr sz="1100" b="0">
                          <a:solidFill>
                            <a:srgbClr val="000000"/>
                          </a:solidFill>
                          <a:latin typeface="calibri"/>
                        </a:rPr>
                        <a:t>•   Global digital design system creation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9</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Valparaiso Region, Chile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Greater Atlanta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300376" y="2774734"/>
            <a:ext cx="1676400" cy="495300"/>
          </a:xfrm>
          <a:prstGeom prst="rect">
            <a:avLst/>
          </a:prstGeom>
        </p:spPr>
      </p:pic>
      <p:pic>
        <p:nvPicPr>
          <p:cNvPr id="84" name="Picture 83" descr="image.png"/>
          <p:cNvPicPr>
            <a:picLocks noChangeAspect="1"/>
          </p:cNvPicPr>
          <p:nvPr/>
        </p:nvPicPr>
        <p:blipFill>
          <a:blip r:embed="rId5"/>
          <a:stretch>
            <a:fillRect/>
          </a:stretch>
        </p:blipFill>
        <p:spPr>
          <a:xfrm>
            <a:off x="6389276" y="3581754"/>
            <a:ext cx="1498600" cy="9144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300376" y="5626917"/>
            <a:ext cx="1676400" cy="584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(10/20): </a:t>
            </a:r>
            <a:r>
              <a:rPr sz="1600" b="1" i="0" u="none">
                <a:solidFill>
                  <a:srgbClr val="7F7F7F"/>
                </a:solidFill>
                <a:latin typeface="calibri"/>
              </a:rPr>
              <a:t>Marketing Strategy &amp; Brand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KSA market account management</a:t>
                      </a:r>
                    </a:p>
                    <a:p>
                      <a:pPr algn="l"/>
                      <a:r>
                        <a:rPr sz="1100" b="0">
                          <a:solidFill>
                            <a:srgbClr val="000000"/>
                          </a:solidFill>
                          <a:latin typeface="calibri"/>
                        </a:rPr>
                        <a:t>•   Strategic planning and execution for market growth</a:t>
                      </a:r>
                    </a:p>
                    <a:p>
                      <a:pPr algn="l"/>
                      <a:r>
                        <a:rPr sz="1100" b="0">
                          <a:solidFill>
                            <a:srgbClr val="000000"/>
                          </a:solidFill>
                          <a:latin typeface="calibri"/>
                        </a:rPr>
                        <a:t>•   Relationship building with key stakeholders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i="0" u="none">
                          <a:solidFill>
                            <a:srgbClr val="000000"/>
                          </a:solidFill>
                          <a:latin typeface="calibri"/>
                        </a:rPr>
                        <a:t>TLC Marketing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Management of promotional campaigns</a:t>
                      </a:r>
                    </a:p>
                    <a:p>
                      <a:pPr algn="l"/>
                      <a:r>
                        <a:rPr sz="1100" b="0">
                          <a:solidFill>
                            <a:srgbClr val="000000"/>
                          </a:solidFill>
                          <a:latin typeface="calibri"/>
                        </a:rPr>
                        <a:t>•   Design and operational thinking for campaign execution</a:t>
                      </a:r>
                    </a:p>
                    <a:p>
                      <a:pPr algn="l"/>
                      <a:r>
                        <a:rPr sz="1100" b="0">
                          <a:solidFill>
                            <a:srgbClr val="000000"/>
                          </a:solidFill>
                          <a:latin typeface="calibri"/>
                        </a:rPr>
                        <a:t>•   Writing texts and monitoring creatives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r>
                        <a:rPr sz="1600" b="1" i="0" u="none">
                          <a:solidFill>
                            <a:srgbClr val="000000"/>
                          </a:solidFill>
                          <a:latin typeface="calibri"/>
                        </a:rPr>
                        <a:t>TMS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Technology and marketing integration</a:t>
                      </a:r>
                    </a:p>
                    <a:p>
                      <a:pPr algn="l"/>
                      <a:r>
                        <a:rPr sz="1100" b="0">
                          <a:solidFill>
                            <a:srgbClr val="000000"/>
                          </a:solidFill>
                          <a:latin typeface="calibri"/>
                        </a:rPr>
                        <a:t>•   Transformational change for brands</a:t>
                      </a:r>
                    </a:p>
                    <a:p>
                      <a:pPr algn="l"/>
                      <a:r>
                        <a:rPr sz="1100" b="0">
                          <a:solidFill>
                            <a:srgbClr val="000000"/>
                          </a:solidFill>
                          <a:latin typeface="calibri"/>
                        </a:rPr>
                        <a:t>•   Comprehensive solution offerings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Development and implementation of a strategic blueprint for impactful marketing campaigns across various channels</a:t>
                      </a:r>
                    </a:p>
                    <a:p>
                      <a:pPr algn="l"/>
                      <a:r>
                        <a:rPr sz="1100" b="0">
                          <a:solidFill>
                            <a:srgbClr val="000000"/>
                          </a:solidFill>
                          <a:latin typeface="calibri"/>
                        </a:rPr>
                        <a:t>•   Execution of campaigns on a marketing automation platform utilizing contemp...</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International client collaboration</a:t>
                      </a:r>
                    </a:p>
                    <a:p>
                      <a:pPr algn="l"/>
                      <a:r>
                        <a:rPr sz="1100" b="0">
                          <a:solidFill>
                            <a:srgbClr val="000000"/>
                          </a:solidFill>
                          <a:latin typeface="calibri"/>
                        </a:rPr>
                        <a:t>•   Management of client relationships</a:t>
                      </a:r>
                    </a:p>
                    <a:p>
                      <a:pPr algn="l"/>
                      <a:r>
                        <a:rPr sz="1100" b="0">
                          <a:solidFill>
                            <a:srgbClr val="000000"/>
                          </a:solidFill>
                          <a:latin typeface="calibri"/>
                        </a:rPr>
                        <a:t>•   Development of marketing strategies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9</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Singapore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Beirut Governorate, Lebanon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4"/>
          <a:stretch>
            <a:fillRect/>
          </a:stretch>
        </p:blipFill>
        <p:spPr>
          <a:xfrm>
            <a:off x="6624226" y="4597985"/>
            <a:ext cx="1028700" cy="762000"/>
          </a:xfrm>
          <a:prstGeom prst="rect">
            <a:avLst/>
          </a:prstGeom>
        </p:spPr>
      </p:pic>
      <p:pic>
        <p:nvPicPr>
          <p:cNvPr id="84" name="Picture 83" descr="image.png"/>
          <p:cNvPicPr>
            <a:picLocks noChangeAspect="1"/>
          </p:cNvPicPr>
          <p:nvPr/>
        </p:nvPicPr>
        <p:blipFill>
          <a:blip r:embed="rId5"/>
          <a:stretch>
            <a:fillRect/>
          </a:stretch>
        </p:blipFill>
        <p:spPr>
          <a:xfrm>
            <a:off x="6300376" y="5626917"/>
            <a:ext cx="1676400" cy="5842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(11/20): </a:t>
            </a:r>
            <a:r>
              <a:rPr sz="1600" b="1" i="0" u="none">
                <a:solidFill>
                  <a:srgbClr val="7F7F7F"/>
                </a:solidFill>
                <a:latin typeface="calibri"/>
              </a:rPr>
              <a:t>Digital Marketing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Social Media Consultant role</a:t>
                      </a:r>
                    </a:p>
                    <a:p>
                      <a:pPr algn="l"/>
                      <a:r>
                        <a:rPr sz="1100" b="0">
                          <a:solidFill>
                            <a:srgbClr val="000000"/>
                          </a:solidFill>
                          <a:latin typeface="calibri"/>
                        </a:rPr>
                        <a:t>•   Support for clients in online communication strategy</a:t>
                      </a:r>
                    </a:p>
                    <a:p>
                      <a:pPr algn="l"/>
                      <a:r>
                        <a:rPr sz="1100" b="0">
                          <a:solidFill>
                            <a:srgbClr val="000000"/>
                          </a:solidFill>
                          <a:latin typeface="calibri"/>
                        </a:rPr>
                        <a:t>•   Daily management of customer accounts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ATL, BTL, and digital content creation</a:t>
                      </a:r>
                    </a:p>
                    <a:p>
                      <a:pPr algn="l"/>
                      <a:r>
                        <a:rPr sz="1100" b="0">
                          <a:solidFill>
                            <a:srgbClr val="000000"/>
                          </a:solidFill>
                          <a:latin typeface="calibri"/>
                        </a:rPr>
                        <a:t>•   Brand strategy development and execution</a:t>
                      </a:r>
                    </a:p>
                    <a:p>
                      <a:pPr algn="l"/>
                      <a:r>
                        <a:rPr sz="1100" b="0">
                          <a:solidFill>
                            <a:srgbClr val="000000"/>
                          </a:solidFill>
                          <a:latin typeface="calibri"/>
                        </a:rPr>
                        <a:t>•   Marketing campaign planning and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Support for client digital marketing initiatives</a:t>
                      </a:r>
                    </a:p>
                    <a:p>
                      <a:pPr algn="l"/>
                      <a:r>
                        <a:rPr sz="1100" b="0">
                          <a:solidFill>
                            <a:srgbClr val="000000"/>
                          </a:solidFill>
                          <a:latin typeface="calibri"/>
                        </a:rPr>
                        <a:t>•   Collaboration with digital marketing teams for journey translation</a:t>
                      </a:r>
                    </a:p>
                    <a:p>
                      <a:pPr algn="l"/>
                      <a:r>
                        <a:rPr sz="1100" b="0">
                          <a:solidFill>
                            <a:srgbClr val="000000"/>
                          </a:solidFill>
                          <a:latin typeface="calibri"/>
                        </a:rPr>
                        <a:t>•   Execution and optimization of marketing programs in Marketo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Digital marketing automation</a:t>
                      </a:r>
                    </a:p>
                    <a:p>
                      <a:pPr algn="l"/>
                      <a:r>
                        <a:rPr sz="1100" b="0">
                          <a:solidFill>
                            <a:srgbClr val="000000"/>
                          </a:solidFill>
                          <a:latin typeface="calibri"/>
                        </a:rPr>
                        <a:t>•   Brand engagement with millions of digital influencers</a:t>
                      </a:r>
                    </a:p>
                    <a:p>
                      <a:pPr algn="l"/>
                      <a:r>
                        <a:rPr sz="1100" b="0">
                          <a:solidFill>
                            <a:srgbClr val="000000"/>
                          </a:solidFill>
                          <a:latin typeface="calibri"/>
                        </a:rPr>
                        <a:t>•   App development for social media campaign participation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Communicating with clients to understand advertising needs and expectations</a:t>
                      </a:r>
                    </a:p>
                    <a:p>
                      <a:pPr algn="l"/>
                      <a:r>
                        <a:rPr sz="1100" b="0">
                          <a:solidFill>
                            <a:srgbClr val="000000"/>
                          </a:solidFill>
                          <a:latin typeface="calibri"/>
                        </a:rPr>
                        <a:t>•   Conducting keyword analysis and creating comprehensive ad campaign plans, budget allocation, and audience targeti...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8</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Islamabad, Pakistan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Lima-Callao Metropolitan Area, Peru</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Federal Territory of Kuala Lumpur, Malaysia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7726" y="1548614"/>
            <a:ext cx="901700" cy="9144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300376" y="3600804"/>
            <a:ext cx="1676400" cy="8763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(12/20): </a:t>
            </a:r>
            <a:r>
              <a:rPr sz="1600" b="1" i="0" u="none">
                <a:solidFill>
                  <a:srgbClr val="7F7F7F"/>
                </a:solidFill>
                <a:latin typeface="calibri"/>
              </a:rPr>
              <a:t>Market Research &amp; Intelligence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Accurate and timely translation of Spanish language work into English language</a:t>
                      </a:r>
                    </a:p>
                    <a:p>
                      <a:pPr algn="l"/>
                      <a:r>
                        <a:rPr sz="1100" b="0">
                          <a:solidFill>
                            <a:srgbClr val="000000"/>
                          </a:solidFill>
                          <a:latin typeface="calibri"/>
                        </a:rPr>
                        <a:t>•   Understanding of business documents and marketing material for context preservation</a:t>
                      </a:r>
                    </a:p>
                    <a:p>
                      <a:pPr algn="l"/>
                      <a:r>
                        <a:rPr sz="1100" b="0">
                          <a:solidFill>
                            <a:srgbClr val="000000"/>
                          </a:solidFill>
                          <a:latin typeface="calibri"/>
                        </a:rPr>
                        <a:t>•   Consultation with subject...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Influence Consultant role</a:t>
                      </a:r>
                    </a:p>
                    <a:p>
                      <a:pPr algn="l"/>
                      <a:r>
                        <a:rPr sz="1100" b="0">
                          <a:solidFill>
                            <a:srgbClr val="000000"/>
                          </a:solidFill>
                          <a:latin typeface="calibri"/>
                        </a:rPr>
                        <a:t>•   support clients in influence strategy management</a:t>
                      </a:r>
                    </a:p>
                    <a:p>
                      <a:pPr algn="l"/>
                      <a:r>
                        <a:rPr sz="1100" b="0">
                          <a:solidFill>
                            <a:srgbClr val="000000"/>
                          </a:solidFill>
                          <a:latin typeface="calibri"/>
                        </a:rPr>
                        <a:t>•   collaborate with agency teams and influencers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Enhanced McDonald's Kiosk system for diverse international markets</a:t>
                      </a:r>
                    </a:p>
                    <a:p>
                      <a:pPr algn="l"/>
                      <a:r>
                        <a:rPr sz="1100" b="0">
                          <a:solidFill>
                            <a:srgbClr val="000000"/>
                          </a:solidFill>
                          <a:latin typeface="calibri"/>
                        </a:rPr>
                        <a:t>•   Implemented market-specific code changes</a:t>
                      </a:r>
                    </a:p>
                    <a:p>
                      <a:pPr algn="l"/>
                      <a:r>
                        <a:rPr sz="1100" b="0">
                          <a:solidFill>
                            <a:srgbClr val="000000"/>
                          </a:solidFill>
                          <a:latin typeface="calibri"/>
                        </a:rPr>
                        <a:t>•   Tailored user interfaces and functionalities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Market data acquisition for PIM system requirements</a:t>
                      </a:r>
                    </a:p>
                    <a:p>
                      <a:pPr algn="l"/>
                      <a:r>
                        <a:rPr sz="1100" b="0">
                          <a:solidFill>
                            <a:srgbClr val="000000"/>
                          </a:solidFill>
                          <a:latin typeface="calibri"/>
                        </a:rPr>
                        <a:t>•   Data analysis from market sources and execution of data loads for various markets.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Building and leading multi-functional account teams</a:t>
                      </a:r>
                    </a:p>
                    <a:p>
                      <a:pPr algn="l"/>
                      <a:r>
                        <a:rPr sz="1100" b="0">
                          <a:solidFill>
                            <a:srgbClr val="000000"/>
                          </a:solidFill>
                          <a:latin typeface="calibri"/>
                        </a:rPr>
                        <a:t>•   Achieving budget targets for the organization</a:t>
                      </a:r>
                    </a:p>
                    <a:p>
                      <a:pPr algn="l"/>
                      <a:r>
                        <a:rPr sz="1100" b="0">
                          <a:solidFill>
                            <a:srgbClr val="000000"/>
                          </a:solidFill>
                          <a:latin typeface="calibri"/>
                        </a:rPr>
                        <a:t>•   Providing client management support and ensuring value from research programs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10</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Cluj County, Romania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687726" y="2565184"/>
            <a:ext cx="901700" cy="914400"/>
          </a:xfrm>
          <a:prstGeom prst="rect">
            <a:avLst/>
          </a:prstGeom>
        </p:spPr>
      </p:pic>
      <p:pic>
        <p:nvPicPr>
          <p:cNvPr id="84" name="Picture 83" descr="image.png"/>
          <p:cNvPicPr>
            <a:picLocks noChangeAspect="1"/>
          </p:cNvPicPr>
          <p:nvPr/>
        </p:nvPicPr>
        <p:blipFill>
          <a:blip r:embed="rId5"/>
          <a:stretch>
            <a:fillRect/>
          </a:stretch>
        </p:blipFill>
        <p:spPr>
          <a:xfrm>
            <a:off x="6300376" y="3791304"/>
            <a:ext cx="1676400" cy="495300"/>
          </a:xfrm>
          <a:prstGeom prst="rect">
            <a:avLst/>
          </a:prstGeom>
        </p:spPr>
      </p:pic>
      <p:pic>
        <p:nvPicPr>
          <p:cNvPr id="85" name="Picture 84" descr="image.png"/>
          <p:cNvPicPr>
            <a:picLocks noChangeAspect="1"/>
          </p:cNvPicPr>
          <p:nvPr/>
        </p:nvPicPr>
        <p:blipFill>
          <a:blip r:embed="rId6"/>
          <a:stretch>
            <a:fillRect/>
          </a:stretch>
        </p:blipFill>
        <p:spPr>
          <a:xfrm>
            <a:off x="6452776" y="4597985"/>
            <a:ext cx="1371600" cy="762000"/>
          </a:xfrm>
          <a:prstGeom prst="rect">
            <a:avLst/>
          </a:prstGeom>
        </p:spPr>
      </p:pic>
      <p:pic>
        <p:nvPicPr>
          <p:cNvPr id="86" name="Picture 85" descr="image.png"/>
          <p:cNvPicPr>
            <a:picLocks noChangeAspect="1"/>
          </p:cNvPicPr>
          <p:nvPr/>
        </p:nvPicPr>
        <p:blipFill>
          <a:blip r:embed="rId7"/>
          <a:stretch>
            <a:fillRect/>
          </a:stretch>
        </p:blipFill>
        <p:spPr>
          <a:xfrm>
            <a:off x="6675026" y="5493567"/>
            <a:ext cx="927100" cy="850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Strengthening Leadership through Strategic Appointments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AI-powered Job Restructuring Model</a:t>
                      </a:r>
                    </a:p>
                    <a:p>
                      <a:pPr algn="l"/>
                      <a:r>
                        <a:rPr sz="1100" b="0">
                          <a:solidFill>
                            <a:srgbClr val="000000"/>
                          </a:solidFill>
                          <a:latin typeface="calibri"/>
                        </a:rPr>
                        <a:t>•  ML-powered Workforce Management</a:t>
                      </a:r>
                    </a:p>
                    <a:p>
                      <a:pPr algn="l"/>
                      <a:r>
                        <a:rPr sz="1100" b="0">
                          <a:solidFill>
                            <a:srgbClr val="000000"/>
                          </a:solidFill>
                          <a:latin typeface="calibri"/>
                        </a:rPr>
                        <a:t>•  Voice Assistant App For Employees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Workforce Administration &amp; Management</a:t>
                      </a:r>
                    </a:p>
                    <a:p>
                      <a:pPr algn="l"/>
                      <a:r>
                        <a:rPr sz="1100" b="0">
                          <a:solidFill>
                            <a:srgbClr val="000000"/>
                          </a:solidFill>
                          <a:latin typeface="calibri"/>
                        </a:rPr>
                        <a:t>•  HR Strategy &amp;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has appointed Jill McDonald as president of its international operated markets, aiming to enhance leadership and strategic direction across global operations. This leadership change is part of a broader strategy to improve market performance and adapt to evolving consumer preferences.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Revising Diversity and Inclusion Strategies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Generative AI-based HR Workflow Management</a:t>
                      </a:r>
                    </a:p>
                    <a:p>
                      <a:pPr algn="l"/>
                      <a:r>
                        <a:rPr sz="1100" b="0">
                          <a:solidFill>
                            <a:srgbClr val="000000"/>
                          </a:solidFill>
                          <a:latin typeface="calibri"/>
                        </a:rPr>
                        <a:t>•  Employee Engagement App</a:t>
                      </a:r>
                    </a:p>
                    <a:p>
                      <a:pPr algn="l"/>
                      <a:r>
                        <a:rPr sz="1100" b="0">
                          <a:solidFill>
                            <a:srgbClr val="000000"/>
                          </a:solidFill>
                          <a:latin typeface="calibri"/>
                        </a:rPr>
                        <a:t>•  Real-time Employee Experience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HR Strategy &amp; Governance</a:t>
                      </a:r>
                    </a:p>
                    <a:p>
                      <a:pPr algn="l"/>
                      <a:r>
                        <a:rPr sz="1100" b="0">
                          <a:solidFill>
                            <a:srgbClr val="000000"/>
                          </a:solidFill>
                          <a:latin typeface="calibri"/>
                        </a:rPr>
                        <a:t>•  Learning &amp; Development</a:t>
                      </a:r>
                    </a:p>
                    <a:p>
                      <a:pPr algn="l"/>
                      <a:r>
                        <a:rPr sz="1100" b="0">
                          <a:solidFill>
                            <a:srgbClr val="000000"/>
                          </a:solidFill>
                          <a:latin typeface="calibri"/>
                        </a:rPr>
                        <a:t>•  Employee Relation, Engagement &amp; Retention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Following a civil rights audit, McDonald's is modifying its diversity, equity, and inclusion practices to focus on a more integrated approach. The rebranding of the diversity team to the Global Inclusion Team reflects a commitment to fostering a respectful workplace.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Expanding Workforce Opportunities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e-Rostering</a:t>
                      </a:r>
                    </a:p>
                    <a:p>
                      <a:pPr algn="l"/>
                      <a:r>
                        <a:rPr sz="1100" b="0">
                          <a:solidFill>
                            <a:srgbClr val="000000"/>
                          </a:solidFill>
                          <a:latin typeface="calibri"/>
                        </a:rPr>
                        <a:t>•  AI-powered Workforce Scheduling</a:t>
                      </a:r>
                    </a:p>
                    <a:p>
                      <a:pPr algn="l"/>
                      <a:r>
                        <a:rPr sz="1100" b="0">
                          <a:solidFill>
                            <a:srgbClr val="000000"/>
                          </a:solidFill>
                          <a:latin typeface="calibri"/>
                        </a:rPr>
                        <a:t>•  ML-powered Workforce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Talent Acquisition</a:t>
                      </a:r>
                    </a:p>
                    <a:p>
                      <a:pPr algn="l"/>
                      <a:r>
                        <a:rPr sz="1100" b="0">
                          <a:solidFill>
                            <a:srgbClr val="000000"/>
                          </a:solidFill>
                          <a:latin typeface="calibri"/>
                        </a:rPr>
                        <a:t>•  Employee Relation, Engagement &amp; Retention</a:t>
                      </a:r>
                    </a:p>
                    <a:p>
                      <a:pPr algn="l"/>
                      <a:r>
                        <a:rPr sz="1100" b="0">
                          <a:solidFill>
                            <a:srgbClr val="000000"/>
                          </a:solidFill>
                          <a:latin typeface="calibri"/>
                        </a:rPr>
                        <a:t>•  Workforce Administration &amp;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is actively seeking to fill job openings across various functions, emphasizing the creation of part-time and full-time positions. This initiative aims to strengthen the workforce and enhance operational efficiency.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Human Resources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(13/20): </a:t>
            </a:r>
            <a:r>
              <a:rPr sz="1600" b="1" i="0" u="none">
                <a:solidFill>
                  <a:srgbClr val="7F7F7F"/>
                </a:solidFill>
                <a:latin typeface="calibri"/>
              </a:rPr>
              <a:t>Account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FIFA World Cup campaign delivery</a:t>
                      </a:r>
                    </a:p>
                    <a:p>
                      <a:pPr algn="l"/>
                      <a:r>
                        <a:rPr sz="1100" b="0">
                          <a:solidFill>
                            <a:srgbClr val="000000"/>
                          </a:solidFill>
                          <a:latin typeface="calibri"/>
                        </a:rPr>
                        <a:t>•   'The Ultimate Buff' campaign management and digital recognition</a:t>
                      </a:r>
                    </a:p>
                    <a:p>
                      <a:pPr algn="l"/>
                      <a:r>
                        <a:rPr sz="1100" b="0">
                          <a:solidFill>
                            <a:srgbClr val="000000"/>
                          </a:solidFill>
                          <a:latin typeface="calibri"/>
                        </a:rPr>
                        <a:t>•   Successful pitch contribution for Forty Winks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Maximizing client opportunities</a:t>
                      </a:r>
                    </a:p>
                    <a:p>
                      <a:pPr algn="l"/>
                      <a:r>
                        <a:rPr sz="1100" b="0">
                          <a:solidFill>
                            <a:srgbClr val="000000"/>
                          </a:solidFill>
                          <a:latin typeface="calibri"/>
                        </a:rPr>
                        <a:t>•   Ensuring proper functioning of automated systems including sales, payroll, and inventory</a:t>
                      </a:r>
                    </a:p>
                    <a:p>
                      <a:pPr algn="l"/>
                      <a:r>
                        <a:rPr sz="1100" b="0">
                          <a:solidFill>
                            <a:srgbClr val="000000"/>
                          </a:solidFill>
                          <a:latin typeface="calibri"/>
                        </a:rPr>
                        <a:t>•   Managing fixed assets and updating depreciation schedules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Industry segment leadership for strategic retail and hospitality accounts</a:t>
                      </a:r>
                    </a:p>
                    <a:p>
                      <a:pPr algn="l"/>
                      <a:r>
                        <a:rPr sz="1100" b="0">
                          <a:solidFill>
                            <a:srgbClr val="000000"/>
                          </a:solidFill>
                          <a:latin typeface="calibri"/>
                        </a:rPr>
                        <a:t>•   Management of strategic accounts including major corporations</a:t>
                      </a:r>
                    </a:p>
                    <a:p>
                      <a:pPr algn="l"/>
                      <a:r>
                        <a:rPr sz="1100" b="0">
                          <a:solidFill>
                            <a:srgbClr val="000000"/>
                          </a:solidFill>
                          <a:latin typeface="calibri"/>
                        </a:rPr>
                        <a:t>•   Accountability for financial performance, strategy 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Maintenance and expansion of client portfolio with national brands</a:t>
                      </a:r>
                    </a:p>
                    <a:p>
                      <a:pPr algn="l"/>
                      <a:r>
                        <a:rPr sz="1100" b="0">
                          <a:solidFill>
                            <a:srgbClr val="000000"/>
                          </a:solidFill>
                          <a:latin typeface="calibri"/>
                        </a:rPr>
                        <a:t>•   Oversight of market success and retention analytics</a:t>
                      </a:r>
                    </a:p>
                    <a:p>
                      <a:pPr algn="l"/>
                      <a:r>
                        <a:rPr sz="1100" b="0">
                          <a:solidFill>
                            <a:srgbClr val="000000"/>
                          </a:solidFill>
                          <a:latin typeface="calibri"/>
                        </a:rPr>
                        <a:t>•   Establishment and supervision of application processes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Key account management</a:t>
                      </a:r>
                    </a:p>
                    <a:p>
                      <a:pPr algn="l"/>
                      <a:r>
                        <a:rPr sz="1100" b="0">
                          <a:solidFill>
                            <a:srgbClr val="000000"/>
                          </a:solidFill>
                          <a:latin typeface="calibri"/>
                        </a:rPr>
                        <a:t>•   Strategic planning and execution</a:t>
                      </a:r>
                    </a:p>
                    <a:p>
                      <a:pPr algn="l"/>
                      <a:r>
                        <a:rPr sz="1100" b="0">
                          <a:solidFill>
                            <a:srgbClr val="000000"/>
                          </a:solidFill>
                          <a:latin typeface="calibri"/>
                        </a:rPr>
                        <a:t>•   Relationship building with key stakeholders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15</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Central Luzon, Philippines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New York City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Greater Melbourne Area, Australia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300376" y="3607154"/>
            <a:ext cx="1676400" cy="8636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300376" y="5677717"/>
            <a:ext cx="1676400" cy="4826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(14/20): </a:t>
            </a:r>
            <a:r>
              <a:rPr sz="1600" b="1" i="0" u="none">
                <a:solidFill>
                  <a:srgbClr val="7F7F7F"/>
                </a:solidFill>
                <a:latin typeface="calibri"/>
              </a:rPr>
              <a:t>Mobile Application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Global Mobile Application engagement experience</a:t>
                      </a:r>
                    </a:p>
                    <a:p>
                      <a:pPr algn="l"/>
                      <a:r>
                        <a:rPr sz="1100" b="0">
                          <a:solidFill>
                            <a:srgbClr val="000000"/>
                          </a:solidFill>
                          <a:latin typeface="calibri"/>
                        </a:rPr>
                        <a:t>•   Menu item browsing and deal discovery</a:t>
                      </a:r>
                    </a:p>
                    <a:p>
                      <a:pPr algn="l"/>
                      <a:r>
                        <a:rPr sz="1100" b="0">
                          <a:solidFill>
                            <a:srgbClr val="000000"/>
                          </a:solidFill>
                          <a:latin typeface="calibri"/>
                        </a:rPr>
                        <a:t>•   Order and payment options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i="0" u="none">
                          <a:solidFill>
                            <a:srgbClr val="000000"/>
                          </a:solidFill>
                          <a:latin typeface="calibri"/>
                        </a:rPr>
                        <a:t>TMS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Innovating McDonald's marketing with forward-thinking web development strategies</a:t>
                      </a:r>
                    </a:p>
                    <a:p>
                      <a:pPr algn="l"/>
                      <a:r>
                        <a:rPr sz="1100" b="0">
                          <a:solidFill>
                            <a:srgbClr val="000000"/>
                          </a:solidFill>
                          <a:latin typeface="calibri"/>
                        </a:rPr>
                        <a:t>•   Managing assets from cross-functional teams and coordinating development work</a:t>
                      </a:r>
                    </a:p>
                    <a:p>
                      <a:pPr algn="l"/>
                      <a:r>
                        <a:rPr sz="1100" b="0">
                          <a:solidFill>
                            <a:srgbClr val="000000"/>
                          </a:solidFill>
                          <a:latin typeface="calibri"/>
                        </a:rPr>
                        <a:t>•   Prioritizing inclusive user 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Projects such as the McDonalds app and 7/11</a:t>
                      </a:r>
                    </a:p>
                    <a:p>
                      <a:pPr algn="l"/>
                      <a:r>
                        <a:rPr sz="1100" b="0">
                          <a:solidFill>
                            <a:srgbClr val="000000"/>
                          </a:solidFill>
                          <a:latin typeface="calibri"/>
                        </a:rPr>
                        <a:t>•   Development and implementation of features</a:t>
                      </a:r>
                    </a:p>
                    <a:p>
                      <a:pPr algn="l"/>
                      <a:r>
                        <a:rPr sz="1100" b="0">
                          <a:solidFill>
                            <a:srgbClr val="000000"/>
                          </a:solidFill>
                          <a:latin typeface="calibri"/>
                        </a:rPr>
                        <a:t>•   Collaboration with team members for project success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Denver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681376" y="3581754"/>
            <a:ext cx="914400" cy="9144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(15/20): </a:t>
            </a:r>
            <a:r>
              <a:rPr sz="1600" b="1" i="0" u="none">
                <a:solidFill>
                  <a:srgbClr val="7F7F7F"/>
                </a:solidFill>
                <a:latin typeface="calibri"/>
              </a:rPr>
              <a:t>System Integration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Fusion Financial Modules implementation</a:t>
                      </a:r>
                    </a:p>
                    <a:p>
                      <a:pPr algn="l"/>
                      <a:r>
                        <a:rPr sz="1100" b="0">
                          <a:solidFill>
                            <a:srgbClr val="000000"/>
                          </a:solidFill>
                          <a:latin typeface="calibri"/>
                        </a:rPr>
                        <a:t>•   Module configurations including AP, AR, CM, GL</a:t>
                      </a:r>
                    </a:p>
                    <a:p>
                      <a:pPr algn="l"/>
                      <a:r>
                        <a:rPr sz="1100" b="0">
                          <a:solidFill>
                            <a:srgbClr val="000000"/>
                          </a:solidFill>
                          <a:latin typeface="calibri"/>
                        </a:rPr>
                        <a:t>•   Custom roles and sub-ledger accounting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Requirement gathering with business owners</a:t>
                      </a:r>
                    </a:p>
                    <a:p>
                      <a:pPr algn="l"/>
                      <a:r>
                        <a:rPr sz="1100" b="0">
                          <a:solidFill>
                            <a:srgbClr val="000000"/>
                          </a:solidFill>
                          <a:latin typeface="calibri"/>
                        </a:rPr>
                        <a:t>•   Preparation of functional design documents</a:t>
                      </a:r>
                    </a:p>
                    <a:p>
                      <a:pPr algn="l"/>
                      <a:r>
                        <a:rPr sz="1100" b="0">
                          <a:solidFill>
                            <a:srgbClr val="000000"/>
                          </a:solidFill>
                          <a:latin typeface="calibri"/>
                        </a:rPr>
                        <a:t>•   Understanding of existing legacy system functionality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Identity Management Platform and GAM Architecture leadership</a:t>
                      </a:r>
                    </a:p>
                    <a:p>
                      <a:pPr algn="l"/>
                      <a:r>
                        <a:rPr sz="1100" b="0">
                          <a:solidFill>
                            <a:srgbClr val="000000"/>
                          </a:solidFill>
                          <a:latin typeface="calibri"/>
                        </a:rPr>
                        <a:t>•   Integration of applications across Multiple Markets</a:t>
                      </a:r>
                    </a:p>
                    <a:p>
                      <a:pPr algn="l"/>
                      <a:r>
                        <a:rPr sz="1100" b="0">
                          <a:solidFill>
                            <a:srgbClr val="000000"/>
                          </a:solidFill>
                          <a:latin typeface="calibri"/>
                        </a:rPr>
                        <a:t>•   Business, information, and technology analysis for problem-solving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Ariba Coupa and Concur Integrations with SAP ECC and SAP S/4HANA</a:t>
                      </a:r>
                    </a:p>
                    <a:p>
                      <a:pPr algn="l"/>
                      <a:r>
                        <a:rPr sz="1100" b="0">
                          <a:solidFill>
                            <a:srgbClr val="000000"/>
                          </a:solidFill>
                          <a:latin typeface="calibri"/>
                        </a:rPr>
                        <a:t>•   Integration management for various clients</a:t>
                      </a:r>
                    </a:p>
                    <a:p>
                      <a:pPr algn="l"/>
                      <a:r>
                        <a:rPr sz="1100" b="0">
                          <a:solidFill>
                            <a:srgbClr val="000000"/>
                          </a:solidFill>
                          <a:latin typeface="calibri"/>
                        </a:rPr>
                        <a:t>•   Specialization in Ariba CIG Integrations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Upgrade of IT systems</a:t>
                      </a:r>
                    </a:p>
                    <a:p>
                      <a:pPr algn="l"/>
                      <a:r>
                        <a:rPr sz="1100" b="0">
                          <a:solidFill>
                            <a:srgbClr val="000000"/>
                          </a:solidFill>
                          <a:latin typeface="calibri"/>
                        </a:rPr>
                        <a:t>•   Cloud migration for operational standardization</a:t>
                      </a:r>
                    </a:p>
                    <a:p>
                      <a:pPr algn="l"/>
                      <a:r>
                        <a:rPr sz="1100" b="0">
                          <a:solidFill>
                            <a:srgbClr val="000000"/>
                          </a:solidFill>
                          <a:latin typeface="calibri"/>
                        </a:rPr>
                        <a:t>•   Implementation of SAP S/4HANA on RISE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5</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Kolkata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Tshwane, Gauteng, South Africa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Uttar Dinajpur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19426" y="1548614"/>
            <a:ext cx="1638300" cy="9144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300376" y="3791304"/>
            <a:ext cx="1676400" cy="4953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319426" y="5461817"/>
            <a:ext cx="1638300" cy="9144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(16/20): </a:t>
            </a:r>
            <a:r>
              <a:rPr sz="1600" b="1" i="0" u="none">
                <a:solidFill>
                  <a:srgbClr val="7F7F7F"/>
                </a:solidFill>
                <a:latin typeface="calibri"/>
              </a:rPr>
              <a:t>Artificial Intelligence &amp; Data Science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Lead design and architecture of generative AI models and solutions ensuring alignment with project goals and client requirements</a:t>
                      </a:r>
                    </a:p>
                    <a:p>
                      <a:pPr algn="l"/>
                      <a:r>
                        <a:rPr sz="1100" b="0">
                          <a:solidFill>
                            <a:srgbClr val="000000"/>
                          </a:solidFill>
                          <a:latin typeface="calibri"/>
                        </a:rPr>
                        <a:t>•   Leverage generative AI frameworks to develop robust AI appli...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Generative AI application development with Azure OpenAI for knowledge base search efficiency and accuracy</a:t>
                      </a:r>
                    </a:p>
                    <a:p>
                      <a:pPr algn="l"/>
                      <a:r>
                        <a:rPr sz="1100" b="0">
                          <a:solidFill>
                            <a:srgbClr val="000000"/>
                          </a:solidFill>
                          <a:latin typeface="calibri"/>
                        </a:rPr>
                        <a:t>•   Back-end pipeline construction using Langchain and FastAPI for GenAI client engagem...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Strategic roadmap development for AI adoption</a:t>
                      </a:r>
                    </a:p>
                    <a:p>
                      <a:pPr algn="l"/>
                      <a:r>
                        <a:rPr sz="1100" b="0">
                          <a:solidFill>
                            <a:srgbClr val="000000"/>
                          </a:solidFill>
                          <a:latin typeface="calibri"/>
                        </a:rPr>
                        <a:t>•   Comprehensive AI strategy alignment with business goals</a:t>
                      </a:r>
                    </a:p>
                    <a:p>
                      <a:pPr algn="l"/>
                      <a:r>
                        <a:rPr sz="1100" b="0">
                          <a:solidFill>
                            <a:srgbClr val="000000"/>
                          </a:solidFill>
                          <a:latin typeface="calibri"/>
                        </a:rPr>
                        <a:t>•   Feasibility studies and needs assessments for AI implementation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Led development of Generative AI chatbot using Google Cloud Platform's Vertex AI Gemini Pro 1.5 and Azure Open AI GPT 4</a:t>
                      </a:r>
                    </a:p>
                    <a:p>
                      <a:pPr algn="l"/>
                      <a:r>
                        <a:rPr sz="1100" b="0">
                          <a:solidFill>
                            <a:srgbClr val="000000"/>
                          </a:solidFill>
                          <a:latin typeface="calibri"/>
                        </a:rPr>
                        <a:t>- Integrated chatbot with business reporting tools like MicroStrateg...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Customer Service Automation development and optimization</a:t>
                      </a:r>
                    </a:p>
                    <a:p>
                      <a:pPr algn="l"/>
                      <a:r>
                        <a:rPr sz="1100" b="0">
                          <a:solidFill>
                            <a:srgbClr val="000000"/>
                          </a:solidFill>
                          <a:latin typeface="calibri"/>
                        </a:rPr>
                        <a:t>•   Platform architecture management</a:t>
                      </a:r>
                    </a:p>
                    <a:p>
                      <a:pPr algn="l"/>
                      <a:r>
                        <a:rPr sz="1100" b="0">
                          <a:solidFill>
                            <a:srgbClr val="000000"/>
                          </a:solidFill>
                          <a:latin typeface="calibri"/>
                        </a:rPr>
                        <a:t>•   Advanced components integrations and APIs development for Conversational AI assistance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6</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10</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Valparaiso Region, Chile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Coffeyville, Kansas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Dublin, Ireland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Greater Boston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681376" y="3581754"/>
            <a:ext cx="914400" cy="9144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pic>
        <p:nvPicPr>
          <p:cNvPr id="86" name="Picture 85" descr="image.png"/>
          <p:cNvPicPr>
            <a:picLocks noChangeAspect="1"/>
          </p:cNvPicPr>
          <p:nvPr/>
        </p:nvPicPr>
        <p:blipFill>
          <a:blip r:embed="rId7"/>
          <a:stretch>
            <a:fillRect/>
          </a:stretch>
        </p:blipFill>
        <p:spPr>
          <a:xfrm>
            <a:off x="6681376" y="5461817"/>
            <a:ext cx="914400" cy="9144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(17/20): </a:t>
            </a:r>
            <a:r>
              <a:rPr sz="1600" b="1" i="0" u="none">
                <a:solidFill>
                  <a:srgbClr val="7F7F7F"/>
                </a:solidFill>
                <a:latin typeface="calibri"/>
              </a:rPr>
              <a:t>Cloud Computing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Package application deployment on cloud account</a:t>
                      </a:r>
                    </a:p>
                    <a:p>
                      <a:pPr algn="l"/>
                      <a:r>
                        <a:rPr sz="1100" b="0">
                          <a:solidFill>
                            <a:srgbClr val="000000"/>
                          </a:solidFill>
                          <a:latin typeface="calibri"/>
                        </a:rPr>
                        <a:t>•   Investigation and resolution of incidents according to service level agreements in various markets</a:t>
                      </a:r>
                    </a:p>
                    <a:p>
                      <a:pPr algn="l"/>
                      <a:r>
                        <a:rPr sz="1100" b="0">
                          <a:solidFill>
                            <a:srgbClr val="000000"/>
                          </a:solidFill>
                          <a:latin typeface="calibri"/>
                        </a:rPr>
                        <a:t>•   Management of Git repository for deployme...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AWS Developer role</a:t>
                      </a:r>
                    </a:p>
                    <a:p>
                      <a:pPr algn="l"/>
                      <a:r>
                        <a:rPr sz="1100" b="0">
                          <a:solidFill>
                            <a:srgbClr val="000000"/>
                          </a:solidFill>
                          <a:latin typeface="calibri"/>
                        </a:rPr>
                        <a:t>•   Strong experience in Python and AWS services including EC2, RDS, S3, Lambda, and CloudWatch</a:t>
                      </a:r>
                    </a:p>
                    <a:p>
                      <a:pPr algn="l"/>
                      <a:r>
                        <a:rPr sz="1100" b="0">
                          <a:solidFill>
                            <a:srgbClr val="000000"/>
                          </a:solidFill>
                          <a:latin typeface="calibri"/>
                        </a:rPr>
                        <a:t>•   Design, develop, test, tune, and implement AWS services for data transfer and...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New agreement</a:t>
                      </a:r>
                    </a:p>
                    <a:p>
                      <a:pPr algn="l"/>
                      <a:r>
                        <a:rPr sz="1100" b="0">
                          <a:solidFill>
                            <a:srgbClr val="000000"/>
                          </a:solidFill>
                          <a:latin typeface="calibri"/>
                        </a:rPr>
                        <a:t>•   drive innovation and operational excellence in global finance and human capital management</a:t>
                      </a:r>
                    </a:p>
                    <a:p>
                      <a:pPr algn="l"/>
                      <a:r>
                        <a:rPr sz="1100" b="0">
                          <a:solidFill>
                            <a:srgbClr val="000000"/>
                          </a:solidFill>
                          <a:latin typeface="calibri"/>
                        </a:rPr>
                        <a:t>•   support in enterprise areas including payroll processing, franchisee management, ma...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Open Banking Solutions for Australian banks</a:t>
                      </a:r>
                    </a:p>
                    <a:p>
                      <a:pPr algn="l"/>
                      <a:r>
                        <a:rPr sz="1100" b="0">
                          <a:solidFill>
                            <a:srgbClr val="000000"/>
                          </a:solidFill>
                          <a:latin typeface="calibri"/>
                        </a:rPr>
                        <a:t>•   Performance and reliability monitoring of cloud-based Open Banking applications</a:t>
                      </a:r>
                    </a:p>
                    <a:p>
                      <a:pPr algn="l"/>
                      <a:r>
                        <a:rPr sz="1100" b="0">
                          <a:solidFill>
                            <a:srgbClr val="000000"/>
                          </a:solidFill>
                          <a:latin typeface="calibri"/>
                        </a:rPr>
                        <a:t>•   Client and development team communication for issue resolution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Gampaha, Sri Lanka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Capital District, Colombia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Greater New York City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58164"/>
            <a:ext cx="1676400" cy="495300"/>
          </a:xfrm>
          <a:prstGeom prst="rect">
            <a:avLst/>
          </a:prstGeom>
        </p:spPr>
      </p:pic>
      <p:pic>
        <p:nvPicPr>
          <p:cNvPr id="83" name="Picture 82" descr="image.png"/>
          <p:cNvPicPr>
            <a:picLocks noChangeAspect="1"/>
          </p:cNvPicPr>
          <p:nvPr/>
        </p:nvPicPr>
        <p:blipFill>
          <a:blip r:embed="rId4"/>
          <a:stretch>
            <a:fillRect/>
          </a:stretch>
        </p:blipFill>
        <p:spPr>
          <a:xfrm>
            <a:off x="6300376" y="2584234"/>
            <a:ext cx="1676400" cy="876300"/>
          </a:xfrm>
          <a:prstGeom prst="rect">
            <a:avLst/>
          </a:prstGeom>
        </p:spPr>
      </p:pic>
      <p:pic>
        <p:nvPicPr>
          <p:cNvPr id="84" name="Picture 83" descr="image.png"/>
          <p:cNvPicPr>
            <a:picLocks noChangeAspect="1"/>
          </p:cNvPicPr>
          <p:nvPr/>
        </p:nvPicPr>
        <p:blipFill>
          <a:blip r:embed="rId5"/>
          <a:stretch>
            <a:fillRect/>
          </a:stretch>
        </p:blipFill>
        <p:spPr>
          <a:xfrm>
            <a:off x="6319426" y="3581754"/>
            <a:ext cx="1638300" cy="914400"/>
          </a:xfrm>
          <a:prstGeom prst="rect">
            <a:avLst/>
          </a:prstGeom>
        </p:spPr>
      </p:pic>
      <p:pic>
        <p:nvPicPr>
          <p:cNvPr id="85" name="Picture 84" descr="image.png"/>
          <p:cNvPicPr>
            <a:picLocks noChangeAspect="1"/>
          </p:cNvPicPr>
          <p:nvPr/>
        </p:nvPicPr>
        <p:blipFill>
          <a:blip r:embed="rId6"/>
          <a:stretch>
            <a:fillRect/>
          </a:stretch>
        </p:blipFill>
        <p:spPr>
          <a:xfrm>
            <a:off x="6300376" y="4623385"/>
            <a:ext cx="1676400" cy="7112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(18/20): </a:t>
            </a:r>
            <a:r>
              <a:rPr sz="1600" b="1" i="0" u="none">
                <a:solidFill>
                  <a:srgbClr val="7F7F7F"/>
                </a:solidFill>
                <a:latin typeface="calibri"/>
              </a:rPr>
              <a:t>Infrastructure Management System</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Resolution of P1, P2, P3, P4 incidents with client and Cisco TAC</a:t>
                      </a:r>
                    </a:p>
                    <a:p>
                      <a:pPr algn="l"/>
                      <a:r>
                        <a:rPr sz="1100" b="0">
                          <a:solidFill>
                            <a:srgbClr val="000000"/>
                          </a:solidFill>
                          <a:latin typeface="calibri"/>
                        </a:rPr>
                        <a:t>- Handling LAN incident tickets for remote sites</a:t>
                      </a:r>
                    </a:p>
                    <a:p>
                      <a:pPr algn="l"/>
                      <a:r>
                        <a:rPr sz="1100" b="0">
                          <a:solidFill>
                            <a:srgbClr val="000000"/>
                          </a:solidFill>
                          <a:latin typeface="calibri"/>
                        </a:rPr>
                        <a:t>- Working with Cisco TAC and Meraki TAC for bug-based issues</a:t>
                      </a:r>
                    </a:p>
                    <a:p>
                      <a:pPr algn="l"/>
                      <a:r>
                        <a:rPr sz="1100" b="0">
                          <a:solidFill>
                            <a:srgbClr val="000000"/>
                          </a:solidFill>
                          <a:latin typeface="calibri"/>
                        </a:rPr>
                        <a:t>- Utilizing C...</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Linux system administration for smooth operation across multiple locations</a:t>
                      </a:r>
                    </a:p>
                    <a:p>
                      <a:pPr algn="l"/>
                      <a:r>
                        <a:rPr sz="1100" b="0">
                          <a:solidFill>
                            <a:srgbClr val="000000"/>
                          </a:solidFill>
                          <a:latin typeface="calibri"/>
                        </a:rPr>
                        <a:t>•   Cloud infrastructure management utilizing expertise in AWS, Azure, and GCP for scalable solutions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Technical support for electronic equipment management</a:t>
                      </a:r>
                    </a:p>
                    <a:p>
                      <a:pPr algn="l"/>
                      <a:r>
                        <a:rPr sz="1100" b="0">
                          <a:solidFill>
                            <a:srgbClr val="000000"/>
                          </a:solidFill>
                          <a:latin typeface="calibri"/>
                        </a:rPr>
                        <a:t>•   Oversight of store software systems</a:t>
                      </a:r>
                    </a:p>
                    <a:p>
                      <a:pPr algn="l"/>
                      <a:r>
                        <a:rPr sz="1100" b="0">
                          <a:solidFill>
                            <a:srgbClr val="000000"/>
                          </a:solidFill>
                          <a:latin typeface="calibri"/>
                        </a:rPr>
                        <a:t>•   Handling of inbound customer calls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 Incident Identification, Creation, Escalation, Investigation</a:t>
                      </a:r>
                    </a:p>
                    <a:p>
                      <a:pPr algn="l"/>
                      <a:r>
                        <a:rPr sz="1100" b="0">
                          <a:solidFill>
                            <a:srgbClr val="000000"/>
                          </a:solidFill>
                          <a:latin typeface="calibri"/>
                        </a:rPr>
                        <a:t>- resolving Incidents and tickets</a:t>
                      </a:r>
                    </a:p>
                    <a:p>
                      <a:pPr algn="l"/>
                      <a:r>
                        <a:rPr sz="1100" b="0">
                          <a:solidFill>
                            <a:srgbClr val="000000"/>
                          </a:solidFill>
                          <a:latin typeface="calibri"/>
                        </a:rPr>
                        <a:t>- logging into McD store through VDI, Taking remote Access</a:t>
                      </a:r>
                    </a:p>
                    <a:p>
                      <a:pPr algn="l"/>
                      <a:r>
                        <a:rPr sz="1100" b="0">
                          <a:solidFill>
                            <a:srgbClr val="000000"/>
                          </a:solidFill>
                          <a:latin typeface="calibri"/>
                        </a:rPr>
                        <a:t>- Monitoring applications, store 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Configuration of physically secure and fully redundant infrastructure for demanding power density requirements</a:t>
                      </a:r>
                    </a:p>
                    <a:p>
                      <a:pPr algn="l"/>
                      <a:r>
                        <a:rPr sz="1100" b="0">
                          <a:solidFill>
                            <a:srgbClr val="000000"/>
                          </a:solidFill>
                          <a:latin typeface="calibri"/>
                        </a:rPr>
                        <a:t>•   Implementation of flexibility for multiple operating systems and proprietary b...</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6</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9</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Valparaiso Region, Chile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Lima-Callao Metropolitan Area, Peru</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Lucknow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Mexico City Area, Mexico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Pune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19426" y="1548614"/>
            <a:ext cx="1638300" cy="914400"/>
          </a:xfrm>
          <a:prstGeom prst="rect">
            <a:avLst/>
          </a:prstGeom>
        </p:spPr>
      </p:pic>
      <p:pic>
        <p:nvPicPr>
          <p:cNvPr id="83" name="Picture 82" descr="image.png"/>
          <p:cNvPicPr>
            <a:picLocks noChangeAspect="1"/>
          </p:cNvPicPr>
          <p:nvPr/>
        </p:nvPicPr>
        <p:blipFill>
          <a:blip r:embed="rId4"/>
          <a:stretch>
            <a:fillRect/>
          </a:stretch>
        </p:blipFill>
        <p:spPr>
          <a:xfrm>
            <a:off x="6300376" y="2584234"/>
            <a:ext cx="1676400" cy="876300"/>
          </a:xfrm>
          <a:prstGeom prst="rect">
            <a:avLst/>
          </a:prstGeom>
        </p:spPr>
      </p:pic>
      <p:pic>
        <p:nvPicPr>
          <p:cNvPr id="84" name="Picture 83" descr="image.png"/>
          <p:cNvPicPr>
            <a:picLocks noChangeAspect="1"/>
          </p:cNvPicPr>
          <p:nvPr/>
        </p:nvPicPr>
        <p:blipFill>
          <a:blip r:embed="rId5"/>
          <a:stretch>
            <a:fillRect/>
          </a:stretch>
        </p:blipFill>
        <p:spPr>
          <a:xfrm>
            <a:off x="6300376" y="3607154"/>
            <a:ext cx="1676400" cy="863600"/>
          </a:xfrm>
          <a:prstGeom prst="rect">
            <a:avLst/>
          </a:prstGeom>
        </p:spPr>
      </p:pic>
      <p:pic>
        <p:nvPicPr>
          <p:cNvPr id="85" name="Picture 84" descr="image.png"/>
          <p:cNvPicPr>
            <a:picLocks noChangeAspect="1"/>
          </p:cNvPicPr>
          <p:nvPr/>
        </p:nvPicPr>
        <p:blipFill>
          <a:blip r:embed="rId6"/>
          <a:stretch>
            <a:fillRect/>
          </a:stretch>
        </p:blipFill>
        <p:spPr>
          <a:xfrm>
            <a:off x="6300376" y="4731335"/>
            <a:ext cx="1676400" cy="495300"/>
          </a:xfrm>
          <a:prstGeom prst="rect">
            <a:avLst/>
          </a:prstGeom>
        </p:spPr>
      </p:pic>
      <p:pic>
        <p:nvPicPr>
          <p:cNvPr id="86" name="Picture 85" descr="image.png"/>
          <p:cNvPicPr>
            <a:picLocks noChangeAspect="1"/>
          </p:cNvPicPr>
          <p:nvPr/>
        </p:nvPicPr>
        <p:blipFill>
          <a:blip r:embed="rId7"/>
          <a:stretch>
            <a:fillRect/>
          </a:stretch>
        </p:blipFill>
        <p:spPr>
          <a:xfrm>
            <a:off x="6370226" y="5461817"/>
            <a:ext cx="1536700" cy="9144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(19/20): </a:t>
            </a:r>
            <a:r>
              <a:rPr sz="1600" b="1" i="0" u="none">
                <a:solidFill>
                  <a:srgbClr val="7F7F7F"/>
                </a:solidFill>
                <a:latin typeface="calibri"/>
              </a:rPr>
              <a:t>Financial Planning &amp; Analysis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Comprehensive financial analysis and strategic evaluation of leading companies</a:t>
                      </a:r>
                    </a:p>
                    <a:p>
                      <a:pPr algn="l"/>
                      <a:r>
                        <a:rPr sz="1100" b="0">
                          <a:solidFill>
                            <a:srgbClr val="000000"/>
                          </a:solidFill>
                          <a:latin typeface="calibri"/>
                        </a:rPr>
                        <a:t>•   Monitoring and analyzing news, events, and financial outcomes related to covered companies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Preparing Rolling Estimates and analyzing organizational data based on actuals and planned budgets quarterly</a:t>
                      </a:r>
                    </a:p>
                    <a:p>
                      <a:pPr algn="l"/>
                      <a:r>
                        <a:rPr sz="1100" b="0">
                          <a:solidFill>
                            <a:srgbClr val="000000"/>
                          </a:solidFill>
                          <a:latin typeface="calibri"/>
                        </a:rPr>
                        <a:t>•   Analyzing MPP phasing reports for global corporate marketing finance campaigns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8</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Valparaiso Region, Chile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Capital District, Colombia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Cluj County, Romania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Mumbai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67664"/>
            <a:ext cx="1676400" cy="876300"/>
          </a:xfrm>
          <a:prstGeom prst="rect">
            <a:avLst/>
          </a:prstGeom>
        </p:spPr>
      </p:pic>
      <p:pic>
        <p:nvPicPr>
          <p:cNvPr id="83" name="Picture 82" descr="image.png"/>
          <p:cNvPicPr>
            <a:picLocks noChangeAspect="1"/>
          </p:cNvPicPr>
          <p:nvPr/>
        </p:nvPicPr>
        <p:blipFill>
          <a:blip r:embed="rId4"/>
          <a:stretch>
            <a:fillRect/>
          </a:stretch>
        </p:blipFill>
        <p:spPr>
          <a:xfrm>
            <a:off x="6446426" y="2565184"/>
            <a:ext cx="1384300" cy="9144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(20/20): </a:t>
            </a:r>
            <a:r>
              <a:rPr sz="1600" b="1" i="0" u="none">
                <a:solidFill>
                  <a:srgbClr val="7F7F7F"/>
                </a:solidFill>
                <a:latin typeface="calibri"/>
              </a:rPr>
              <a:t>Communication &amp; Public Relation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Media monitoring and analysis reports</a:t>
                      </a:r>
                    </a:p>
                    <a:p>
                      <a:pPr algn="l"/>
                      <a:r>
                        <a:rPr sz="1100" b="0">
                          <a:solidFill>
                            <a:srgbClr val="000000"/>
                          </a:solidFill>
                          <a:latin typeface="calibri"/>
                        </a:rPr>
                        <a:t>•   Content development and media pitching</a:t>
                      </a:r>
                    </a:p>
                    <a:p>
                      <a:pPr algn="l"/>
                      <a:r>
                        <a:rPr sz="1100" b="0">
                          <a:solidFill>
                            <a:srgbClr val="000000"/>
                          </a:solidFill>
                          <a:latin typeface="calibri"/>
                        </a:rPr>
                        <a:t>•   Influencer engagement and community engagement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German Coalition law revisions</a:t>
                      </a:r>
                    </a:p>
                    <a:p>
                      <a:pPr algn="l"/>
                      <a:r>
                        <a:rPr sz="1100" b="0">
                          <a:solidFill>
                            <a:srgbClr val="000000"/>
                          </a:solidFill>
                          <a:latin typeface="calibri"/>
                        </a:rPr>
                        <a:t>•   Campaign strategy and implementation</a:t>
                      </a:r>
                    </a:p>
                    <a:p>
                      <a:pPr algn="l"/>
                      <a:r>
                        <a:rPr sz="1100" b="0">
                          <a:solidFill>
                            <a:srgbClr val="000000"/>
                          </a:solidFill>
                          <a:latin typeface="calibri"/>
                        </a:rPr>
                        <a:t>•   Achievement of business objectives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Campaign management</a:t>
                      </a:r>
                    </a:p>
                    <a:p>
                      <a:pPr algn="l"/>
                      <a:r>
                        <a:rPr sz="1100" b="0">
                          <a:solidFill>
                            <a:srgbClr val="000000"/>
                          </a:solidFill>
                          <a:latin typeface="calibri"/>
                        </a:rPr>
                        <a:t>•   Monitoring and casting activities</a:t>
                      </a:r>
                    </a:p>
                    <a:p>
                      <a:pPr algn="l"/>
                      <a:r>
                        <a:rPr sz="1100" b="0">
                          <a:solidFill>
                            <a:srgbClr val="000000"/>
                          </a:solidFill>
                          <a:latin typeface="calibri"/>
                        </a:rPr>
                        <a:t>•   Writing of influence briefs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Contact with influencers</a:t>
                      </a:r>
                    </a:p>
                    <a:p>
                      <a:pPr algn="l"/>
                      <a:r>
                        <a:rPr sz="1100" b="0">
                          <a:solidFill>
                            <a:srgbClr val="000000"/>
                          </a:solidFill>
                          <a:latin typeface="calibri"/>
                        </a:rPr>
                        <a:t>•   Execution of campaigns with brands</a:t>
                      </a:r>
                    </a:p>
                    <a:p>
                      <a:pPr algn="l"/>
                      <a:r>
                        <a:rPr sz="1100" b="0">
                          <a:solidFill>
                            <a:srgbClr val="000000"/>
                          </a:solidFill>
                          <a:latin typeface="calibri"/>
                        </a:rPr>
                        <a:t>•   Creation of creative ideas for social media platforms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Chicago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Mexico City Area, Mexico</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Paris Area, France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Singapore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r h="0">
                <a:tc>
                  <a:txBody>
                    <a:bodyPr/>
                    <a:lstStyle/>
                    <a:p>
                      <a:pPr algn="ctr"/>
                      <a:r>
                        <a:rPr sz="1200" b="0">
                          <a:solidFill>
                            <a:srgbClr val="000000"/>
                          </a:solidFill>
                          <a:latin typeface="calibri"/>
                        </a:rPr>
                        <a:t>Washington D.C. Metro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657195"/>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580364"/>
            <a:ext cx="1676400" cy="8509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459126" y="3581754"/>
            <a:ext cx="1358900" cy="914400"/>
          </a:xfrm>
          <a:prstGeom prst="rect">
            <a:avLst/>
          </a:prstGeom>
        </p:spPr>
      </p:pic>
      <p:pic>
        <p:nvPicPr>
          <p:cNvPr id="85" name="Picture 84" descr="image.png"/>
          <p:cNvPicPr>
            <a:picLocks noChangeAspect="1"/>
          </p:cNvPicPr>
          <p:nvPr/>
        </p:nvPicPr>
        <p:blipFill>
          <a:blip r:embed="rId6"/>
          <a:stretch>
            <a:fillRect/>
          </a:stretch>
        </p:blipFill>
        <p:spPr>
          <a:xfrm>
            <a:off x="6757576" y="4597985"/>
            <a:ext cx="762000" cy="7620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Chris Kempczinski</a:t>
            </a:r>
            <a:r>
              <a:rPr sz="1200" b="1" i="0" u="none">
                <a:solidFill>
                  <a:srgbClr val="000000"/>
                </a:solidFill>
                <a:latin typeface="calibri"/>
              </a:rPr>
              <a:t>
President and Chief Executive Officer</a:t>
            </a:r>
            <a:r>
              <a:rPr sz="1200" b="0" i="0" u="none">
                <a:solidFill>
                  <a:srgbClr val="000000"/>
                </a:solidFill>
                <a:latin typeface="calibri"/>
              </a:rPr>
              <a:t>
Greater Chicago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Denise Hansen</a:t>
            </a:r>
            <a:r>
              <a:rPr sz="1200" b="1" i="0" u="none">
                <a:solidFill>
                  <a:srgbClr val="000000"/>
                </a:solidFill>
                <a:latin typeface="calibri"/>
              </a:rPr>
              <a:t>
CFO, McDonald's Canada</a:t>
            </a:r>
            <a:r>
              <a:rPr sz="1200" b="0" i="0" u="none">
                <a:solidFill>
                  <a:srgbClr val="000000"/>
                </a:solidFill>
                <a:latin typeface="calibri"/>
              </a:rPr>
              <a:t>
Toronto Area, Canada</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Travis Foti</a:t>
            </a:r>
            <a:r>
              <a:rPr sz="1200" b="1" i="0" u="none">
                <a:solidFill>
                  <a:srgbClr val="000000"/>
                </a:solidFill>
                <a:latin typeface="calibri"/>
              </a:rPr>
              <a:t>
VP, Chief Technology Officer ANZ</a:t>
            </a:r>
            <a:r>
              <a:rPr sz="1200" b="0" i="0" u="none">
                <a:solidFill>
                  <a:srgbClr val="000000"/>
                </a:solidFill>
                <a:latin typeface="calibri"/>
              </a:rPr>
              <a:t>
Greater Sydney Area, Australia</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Skye Baker</a:t>
            </a:r>
            <a:r>
              <a:rPr sz="1200" b="1" i="0" u="none">
                <a:solidFill>
                  <a:srgbClr val="000000"/>
                </a:solidFill>
                <a:latin typeface="calibri"/>
              </a:rPr>
              <a:t>
Chief Development Officer</a:t>
            </a:r>
            <a:r>
              <a:rPr sz="1200" b="0" i="0" u="none">
                <a:solidFill>
                  <a:srgbClr val="000000"/>
                </a:solidFill>
                <a:latin typeface="calibri"/>
              </a:rPr>
              <a:t>
Greater Sydney Area, Australia</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Walid Fakih</a:t>
            </a:r>
            <a:r>
              <a:rPr sz="1200" b="1" i="0" u="none">
                <a:solidFill>
                  <a:srgbClr val="000000"/>
                </a:solidFill>
                <a:latin typeface="calibri"/>
              </a:rPr>
              <a:t>
CEO at Emirates Fast Food Company - McDonald's UAE</a:t>
            </a:r>
            <a:r>
              <a:rPr sz="1200" b="0" i="0" u="none">
                <a:solidFill>
                  <a:srgbClr val="000000"/>
                </a:solidFill>
                <a:latin typeface="calibri"/>
              </a:rPr>
              <a:t>
Dubai, United Arab Emirates</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Erin Moore</a:t>
            </a:r>
            <a:r>
              <a:rPr sz="1200" b="1" i="0" u="none">
                <a:solidFill>
                  <a:srgbClr val="000000"/>
                </a:solidFill>
                <a:latin typeface="calibri"/>
              </a:rPr>
              <a:t>
Chief People Officer</a:t>
            </a:r>
            <a:r>
              <a:rPr sz="1200" b="0" i="0" u="none">
                <a:solidFill>
                  <a:srgbClr val="000000"/>
                </a:solidFill>
                <a:latin typeface="calibri"/>
              </a:rPr>
              <a:t>
Toronto Area, Canada</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Melati Abdul Hai</a:t>
            </a:r>
            <a:r>
              <a:rPr sz="1200" b="1" i="0" u="none">
                <a:solidFill>
                  <a:srgbClr val="000000"/>
                </a:solidFill>
                <a:latin typeface="calibri"/>
              </a:rPr>
              <a:t>
Senior VP - Chief Impact Officer</a:t>
            </a:r>
            <a:r>
              <a:rPr sz="1200" b="0" i="0" u="none">
                <a:solidFill>
                  <a:srgbClr val="000000"/>
                </a:solidFill>
                <a:latin typeface="calibri"/>
              </a:rPr>
              <a:t>
Selangor, Malaysia</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Korin Baruch Ketner</a:t>
            </a:r>
            <a:r>
              <a:rPr sz="1200" b="1" i="0" u="none">
                <a:solidFill>
                  <a:srgbClr val="000000"/>
                </a:solidFill>
                <a:latin typeface="calibri"/>
              </a:rPr>
              <a:t>
Chief Marketing Officer</a:t>
            </a:r>
            <a:r>
              <a:rPr sz="1200" b="0" i="0" u="none">
                <a:solidFill>
                  <a:srgbClr val="000000"/>
                </a:solidFill>
                <a:latin typeface="calibri"/>
              </a:rPr>
              <a:t>
Tel Aviv, Israel</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Tiffanie Boyd</a:t>
            </a:r>
            <a:r>
              <a:rPr sz="1200" b="1" i="0" u="none">
                <a:solidFill>
                  <a:srgbClr val="000000"/>
                </a:solidFill>
                <a:latin typeface="calibri"/>
              </a:rPr>
              <a:t>
Global Chief People Officer</a:t>
            </a:r>
            <a:r>
              <a:rPr sz="1200" b="0" i="0" u="none">
                <a:solidFill>
                  <a:srgbClr val="000000"/>
                </a:solidFill>
                <a:latin typeface="calibri"/>
              </a:rPr>
              <a:t>
Greater Chicago Area, United States</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Emanette Veronica Crisostomo</a:t>
            </a:r>
            <a:r>
              <a:rPr sz="1200" b="1" i="0" u="none">
                <a:solidFill>
                  <a:srgbClr val="000000"/>
                </a:solidFill>
                <a:latin typeface="calibri"/>
              </a:rPr>
              <a:t>
Vice President and Chief Finance Officer</a:t>
            </a:r>
            <a:r>
              <a:rPr sz="1200" b="0" i="0" u="none">
                <a:solidFill>
                  <a:srgbClr val="000000"/>
                </a:solidFill>
                <a:latin typeface="calibri"/>
              </a:rPr>
              <a:t>
Calabarzon, Philippines</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Ian Borden</a:t>
            </a:r>
            <a:r>
              <a:rPr sz="1200" b="1" i="0" u="none">
                <a:solidFill>
                  <a:srgbClr val="000000"/>
                </a:solidFill>
                <a:latin typeface="calibri"/>
              </a:rPr>
              <a:t>
Executive Vice President and Chief Financial Officer</a:t>
            </a:r>
            <a:r>
              <a:rPr sz="1200" b="0" i="0" u="none">
                <a:solidFill>
                  <a:srgbClr val="000000"/>
                </a:solidFill>
                <a:latin typeface="calibri"/>
              </a:rPr>
              <a:t>
Greater Chicago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Thomas Mosimann</a:t>
            </a:r>
            <a:r>
              <a:rPr sz="1200" b="1" i="0" u="none">
                <a:solidFill>
                  <a:srgbClr val="000000"/>
                </a:solidFill>
                <a:latin typeface="calibri"/>
              </a:rPr>
              <a:t>
CfO</a:t>
            </a:r>
            <a:r>
              <a:rPr sz="1200" b="0" i="0" u="none">
                <a:solidFill>
                  <a:srgbClr val="000000"/>
                </a:solidFill>
                <a:latin typeface="calibri"/>
              </a:rPr>
              <a:t>
Vaud Area, Switzerland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Christy Allison</a:t>
            </a:r>
            <a:r>
              <a:rPr sz="1200" b="1" i="0" u="none">
                <a:solidFill>
                  <a:srgbClr val="000000"/>
                </a:solidFill>
                <a:latin typeface="calibri"/>
              </a:rPr>
              <a:t>
Chief People Officer</a:t>
            </a:r>
            <a:r>
              <a:rPr sz="1200" b="0" i="0" u="none">
                <a:solidFill>
                  <a:srgbClr val="000000"/>
                </a:solidFill>
                <a:latin typeface="calibri"/>
              </a:rPr>
              <a:t>
Amarillo, Texas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Rajeev Goel</a:t>
            </a:r>
            <a:r>
              <a:rPr sz="1200" b="1" i="0" u="none">
                <a:solidFill>
                  <a:srgbClr val="000000"/>
                </a:solidFill>
                <a:latin typeface="calibri"/>
              </a:rPr>
              <a:t>
Chief Financial Officer</a:t>
            </a:r>
            <a:r>
              <a:rPr sz="1200" b="0" i="0" u="none">
                <a:solidFill>
                  <a:srgbClr val="000000"/>
                </a:solidFill>
                <a:latin typeface="calibri"/>
              </a:rPr>
              <a:t>
National Capital Region, India</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Morgan Flatley</a:t>
            </a:r>
            <a:r>
              <a:rPr sz="1200" b="1" i="0" u="none">
                <a:solidFill>
                  <a:srgbClr val="000000"/>
                </a:solidFill>
                <a:latin typeface="calibri"/>
              </a:rPr>
              <a:t>
Global Chief Marketing Officer &amp; Head of New Business Ventures</a:t>
            </a:r>
            <a:r>
              <a:rPr sz="1200" b="0" i="0" u="none">
                <a:solidFill>
                  <a:srgbClr val="000000"/>
                </a:solidFill>
                <a:latin typeface="calibri"/>
              </a:rPr>
              <a:t>
Greater Chicago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Emma Napoli-Hala</a:t>
            </a:r>
            <a:r>
              <a:rPr sz="1200" b="1" i="0" u="none">
                <a:solidFill>
                  <a:srgbClr val="000000"/>
                </a:solidFill>
                <a:latin typeface="calibri"/>
              </a:rPr>
              <a:t>
Chief People Officer</a:t>
            </a:r>
            <a:r>
              <a:rPr sz="1200" b="0" i="0" u="none">
                <a:solidFill>
                  <a:srgbClr val="000000"/>
                </a:solidFill>
                <a:latin typeface="calibri"/>
              </a:rPr>
              <a:t>
Greater Sydney Area, Australia</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Raza Ali</a:t>
            </a:r>
            <a:r>
              <a:rPr sz="1200" b="1" i="0" u="none">
                <a:solidFill>
                  <a:srgbClr val="000000"/>
                </a:solidFill>
                <a:latin typeface="calibri"/>
              </a:rPr>
              <a:t>
Chief Marketing Officer</a:t>
            </a:r>
            <a:r>
              <a:rPr sz="1200" b="0" i="0" u="none">
                <a:solidFill>
                  <a:srgbClr val="000000"/>
                </a:solidFill>
                <a:latin typeface="calibri"/>
              </a:rPr>
              <a:t>
Lahore, Pakistan</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Vincent Choi</a:t>
            </a:r>
            <a:r>
              <a:rPr sz="1200" b="1" i="0" u="none">
                <a:solidFill>
                  <a:srgbClr val="000000"/>
                </a:solidFill>
                <a:latin typeface="calibri"/>
              </a:rPr>
              <a:t>
Chief Development Officer</a:t>
            </a:r>
            <a:r>
              <a:rPr sz="1200" b="0" i="0" u="none">
                <a:solidFill>
                  <a:srgbClr val="000000"/>
                </a:solidFill>
                <a:latin typeface="calibri"/>
              </a:rPr>
              <a:t>
Hong Kong</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Hidehito Hishinuma</a:t>
            </a:r>
            <a:r>
              <a:rPr sz="1200" b="1" i="0" u="none">
                <a:solidFill>
                  <a:srgbClr val="000000"/>
                </a:solidFill>
                <a:latin typeface="calibri"/>
              </a:rPr>
              <a:t>
Chief Restaurant Officer, Sr. VP</a:t>
            </a:r>
            <a:r>
              <a:rPr sz="1200" b="0" i="0" u="none">
                <a:solidFill>
                  <a:srgbClr val="000000"/>
                </a:solidFill>
                <a:latin typeface="calibri"/>
              </a:rPr>
              <a:t>
Tokyo, Japan</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Pat Myers</a:t>
            </a:r>
            <a:r>
              <a:rPr sz="1200" b="1" i="0" u="none">
                <a:solidFill>
                  <a:srgbClr val="000000"/>
                </a:solidFill>
                <a:latin typeface="calibri"/>
              </a:rPr>
              <a:t>
SVP, US Chief People Officer</a:t>
            </a:r>
            <a:r>
              <a:rPr sz="1200" b="0" i="0" u="none">
                <a:solidFill>
                  <a:srgbClr val="000000"/>
                </a:solidFill>
                <a:latin typeface="calibri"/>
              </a:rPr>
              <a:t>
Greater Minneapolis-St. Paul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Ihsane Takhim</a:t>
            </a:r>
            <a:r>
              <a:rPr sz="1200" b="1" i="0" u="none">
                <a:solidFill>
                  <a:srgbClr val="000000"/>
                </a:solidFill>
                <a:latin typeface="calibri"/>
              </a:rPr>
              <a:t>
Chief Information Officer</a:t>
            </a:r>
            <a:r>
              <a:rPr sz="1200" b="0" i="0" u="none">
                <a:solidFill>
                  <a:srgbClr val="000000"/>
                </a:solidFill>
                <a:latin typeface="calibri"/>
              </a:rPr>
              <a:t>
Casablanca-Settat, Morocco</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Max Chang</a:t>
            </a:r>
            <a:r>
              <a:rPr sz="1200" b="1" i="0" u="none">
                <a:solidFill>
                  <a:srgbClr val="000000"/>
                </a:solidFill>
                <a:latin typeface="calibri"/>
              </a:rPr>
              <a:t>
Cto</a:t>
            </a:r>
            <a:r>
              <a:rPr sz="1200" b="0" i="0" u="none">
                <a:solidFill>
                  <a:srgbClr val="000000"/>
                </a:solidFill>
                <a:latin typeface="calibri"/>
              </a:rPr>
              <a:t>
Taipei City, Taiwan</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Kevin K.</a:t>
            </a:r>
            <a:r>
              <a:rPr sz="1200" b="1" i="0" u="none">
                <a:solidFill>
                  <a:srgbClr val="000000"/>
                </a:solidFill>
                <a:latin typeface="calibri"/>
              </a:rPr>
              <a:t>
Chief People Officer</a:t>
            </a:r>
            <a:r>
              <a:rPr sz="1200" b="0" i="0" u="none">
                <a:solidFill>
                  <a:srgbClr val="000000"/>
                </a:solidFill>
                <a:latin typeface="calibri"/>
              </a:rPr>
              <a:t>
Hong Kong</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Barbara Asin</a:t>
            </a:r>
            <a:r>
              <a:rPr sz="1200" b="1" i="0" u="none">
                <a:solidFill>
                  <a:srgbClr val="000000"/>
                </a:solidFill>
                <a:latin typeface="calibri"/>
              </a:rPr>
              <a:t>
Chief Marketing Officer</a:t>
            </a:r>
            <a:r>
              <a:rPr sz="1200" b="0" i="0" u="none">
                <a:solidFill>
                  <a:srgbClr val="000000"/>
                </a:solidFill>
                <a:latin typeface="calibri"/>
              </a:rPr>
              <a:t>
Miami-Fort Lauderdale Area, United States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Executing the Accelerating the Arches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AI-based Government Contract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McDonald's is committed to executing its 'Accelerating the Arches' strategy, which focuses on leadership in value, menu innovation, and enhancing customer experiences. This strategic direction aims to drive guest count growth and improve market share by leveraging competitive advantages and responding to customer insights. The strategy includes enhancing value offerings and leveraging marketing to drive customer engagement. By focusing on sustain...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Leadership Development through Cross-Functional Role Rotation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Cloud-based Product Lifecycle Management</a:t>
                      </a:r>
                    </a:p>
                    <a:p>
                      <a:pPr algn="l"/>
                      <a:r>
                        <a:rPr sz="1100" b="0">
                          <a:solidFill>
                            <a:srgbClr val="000000"/>
                          </a:solidFill>
                          <a:latin typeface="calibri"/>
                        </a:rPr>
                        <a:t>•  Digital Twins for Product Design and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Product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McDonald's is advancing its leadership development strategy by rotating senior executives within its technology division to broaden their market and functional expertise. This approach supports long-term organizational transformation goals by cultivating versatile leaders capable of driving innovation and strategic initiatives across business functions.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Global Expansion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AI-based Sustainable Logistics Optimization</a:t>
                      </a:r>
                    </a:p>
                    <a:p>
                      <a:pPr algn="l"/>
                      <a:r>
                        <a:rPr sz="1100" b="0">
                          <a:solidFill>
                            <a:srgbClr val="000000"/>
                          </a:solidFill>
                          <a:latin typeface="calibri"/>
                        </a:rPr>
                        <a:t>•  AI-driven Capital Investment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Corporate Social Responsibility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McDonald's aims to expand its global footprint to over 50,000 restaurants by 2027, with a focus on opening 900 new locations in the U.S. This ambitious growth plan is part of a broader strategy to reinforce the company's market dominance.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Management &amp; Strategy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Amy Kovalan</a:t>
            </a:r>
            <a:r>
              <a:rPr sz="1200" b="1" i="0" u="none">
                <a:solidFill>
                  <a:srgbClr val="000000"/>
                </a:solidFill>
                <a:latin typeface="calibri"/>
              </a:rPr>
              <a:t>
Vice President and Global Chief Compliance Officer</a:t>
            </a:r>
            <a:r>
              <a:rPr sz="1200" b="0" i="0" u="none">
                <a:solidFill>
                  <a:srgbClr val="000000"/>
                </a:solidFill>
                <a:latin typeface="calibri"/>
              </a:rPr>
              <a:t>
Greater Chicago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Joe Chiczewski</a:t>
            </a:r>
            <a:r>
              <a:rPr sz="1200" b="1" i="0" u="none">
                <a:solidFill>
                  <a:srgbClr val="000000"/>
                </a:solidFill>
                <a:latin typeface="calibri"/>
              </a:rPr>
              <a:t>
Chief Executive Officer, Australia &amp; New Zealand</a:t>
            </a:r>
            <a:r>
              <a:rPr sz="1200" b="0" i="0" u="none">
                <a:solidFill>
                  <a:srgbClr val="000000"/>
                </a:solidFill>
                <a:latin typeface="calibri"/>
              </a:rPr>
              <a:t>
Greater Sydney Area, Australia</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Jamil Mughal</a:t>
            </a:r>
            <a:r>
              <a:rPr sz="1200" b="1" i="0" u="none">
                <a:solidFill>
                  <a:srgbClr val="000000"/>
                </a:solidFill>
                <a:latin typeface="calibri"/>
              </a:rPr>
              <a:t>
Chief Operating Officer</a:t>
            </a:r>
            <a:r>
              <a:rPr sz="1200" b="0" i="0" u="none">
                <a:solidFill>
                  <a:srgbClr val="000000"/>
                </a:solidFill>
                <a:latin typeface="calibri"/>
              </a:rPr>
              <a:t>
Karachi, Pakistan</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David McMullen</a:t>
            </a:r>
            <a:r>
              <a:rPr sz="1200" b="1" i="0" u="none">
                <a:solidFill>
                  <a:srgbClr val="000000"/>
                </a:solidFill>
                <a:latin typeface="calibri"/>
              </a:rPr>
              <a:t>
Chief Technology Officer</a:t>
            </a:r>
            <a:r>
              <a:rPr sz="1200" b="0" i="0" u="none">
                <a:solidFill>
                  <a:srgbClr val="000000"/>
                </a:solidFill>
                <a:latin typeface="calibri"/>
              </a:rPr>
              <a:t>
Toronto Area, Canada</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Joe Blum</a:t>
            </a:r>
            <a:r>
              <a:rPr sz="1200" b="1" i="0" u="none">
                <a:solidFill>
                  <a:srgbClr val="000000"/>
                </a:solidFill>
                <a:latin typeface="calibri"/>
              </a:rPr>
              <a:t>
Ceo</a:t>
            </a:r>
            <a:r>
              <a:rPr sz="1200" b="0" i="0" u="none">
                <a:solidFill>
                  <a:srgbClr val="000000"/>
                </a:solidFill>
                <a:latin typeface="calibri"/>
              </a:rPr>
              <a:t>
Moscow, Russia</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Patrick johnson</a:t>
            </a:r>
            <a:r>
              <a:rPr sz="1200" b="1" i="0" u="none">
                <a:solidFill>
                  <a:srgbClr val="000000"/>
                </a:solidFill>
                <a:latin typeface="calibri"/>
              </a:rPr>
              <a:t>
Ceo</a:t>
            </a:r>
            <a:r>
              <a:rPr sz="1200" b="0" i="0" u="none">
                <a:solidFill>
                  <a:srgbClr val="000000"/>
                </a:solidFill>
                <a:latin typeface="calibri"/>
              </a:rPr>
              <a:t>
Toronto Area, Canada</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张茜茜</a:t>
            </a:r>
            <a:r>
              <a:rPr sz="1200" b="1" i="0" u="none">
                <a:solidFill>
                  <a:srgbClr val="000000"/>
                </a:solidFill>
                <a:latin typeface="calibri"/>
              </a:rPr>
              <a:t>
Group Cfo</a:t>
            </a:r>
            <a:r>
              <a:rPr sz="1200" b="0" i="0" u="none">
                <a:solidFill>
                  <a:srgbClr val="000000"/>
                </a:solidFill>
                <a:latin typeface="calibri"/>
              </a:rPr>
              <a:t>
Hong Kong</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Mike VanderVeur</a:t>
            </a:r>
            <a:r>
              <a:rPr sz="1200" b="1" i="0" u="none">
                <a:solidFill>
                  <a:srgbClr val="000000"/>
                </a:solidFill>
                <a:latin typeface="calibri"/>
              </a:rPr>
              <a:t>
COO</a:t>
            </a:r>
            <a:r>
              <a:rPr sz="1200" b="0" i="0" u="none">
                <a:solidFill>
                  <a:srgbClr val="000000"/>
                </a:solidFill>
                <a:latin typeface="calibri"/>
              </a:rPr>
              <a:t>
Greater Atlanta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Angelina Villanueva</a:t>
            </a:r>
            <a:r>
              <a:rPr sz="1200" b="1" i="0" u="none">
                <a:solidFill>
                  <a:srgbClr val="000000"/>
                </a:solidFill>
                <a:latin typeface="calibri"/>
              </a:rPr>
              <a:t>
Chief Marketing Officer, Asia Business Unit</a:t>
            </a:r>
            <a:r>
              <a:rPr sz="1200" b="0" i="0" u="none">
                <a:solidFill>
                  <a:srgbClr val="000000"/>
                </a:solidFill>
                <a:latin typeface="calibri"/>
              </a:rPr>
              <a:t>
Singapore</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Michèle Boudria</a:t>
            </a:r>
            <a:r>
              <a:rPr sz="1200" b="1" i="0" u="none">
                <a:solidFill>
                  <a:srgbClr val="000000"/>
                </a:solidFill>
                <a:latin typeface="calibri"/>
              </a:rPr>
              <a:t>
President &amp; CEO, McDonald's Canada</a:t>
            </a:r>
            <a:r>
              <a:rPr sz="1200" b="0" i="0" u="none">
                <a:solidFill>
                  <a:srgbClr val="000000"/>
                </a:solidFill>
                <a:latin typeface="calibri"/>
              </a:rPr>
              <a:t>
Toronto Area, Canada</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Joe Rogan</a:t>
            </a:r>
            <a:r>
              <a:rPr sz="1200" b="1" i="0" u="none">
                <a:solidFill>
                  <a:srgbClr val="000000"/>
                </a:solidFill>
                <a:latin typeface="calibri"/>
              </a:rPr>
              <a:t>
Ceo</a:t>
            </a:r>
            <a:r>
              <a:rPr sz="1200" b="0" i="0" u="none">
                <a:solidFill>
                  <a:srgbClr val="000000"/>
                </a:solidFill>
                <a:latin typeface="calibri"/>
              </a:rPr>
              <a:t>
Kansas City Metropolitan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Rob Delaney</a:t>
            </a:r>
            <a:r>
              <a:rPr sz="1200" b="1" i="0" u="none">
                <a:solidFill>
                  <a:srgbClr val="000000"/>
                </a:solidFill>
                <a:latin typeface="calibri"/>
              </a:rPr>
              <a:t>
Chief Executive Officer</a:t>
            </a:r>
            <a:r>
              <a:rPr sz="1200" b="0" i="0" u="none">
                <a:solidFill>
                  <a:srgbClr val="000000"/>
                </a:solidFill>
                <a:latin typeface="calibri"/>
              </a:rPr>
              <a:t>
Greater Los Angeles Area, United States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5_Office Theme">
  <a:themeElements>
    <a:clrScheme name="Custom 2">
      <a:dk1>
        <a:srgbClr val="000000"/>
      </a:dk1>
      <a:lt1>
        <a:srgbClr val="FFFFFF"/>
      </a:lt1>
      <a:dk2>
        <a:srgbClr val="44546A"/>
      </a:dk2>
      <a:lt2>
        <a:srgbClr val="E7E6E6"/>
      </a:lt2>
      <a:accent1>
        <a:srgbClr val="0093D8"/>
      </a:accent1>
      <a:accent2>
        <a:srgbClr val="001F49"/>
      </a:accent2>
      <a:accent3>
        <a:srgbClr val="626366"/>
      </a:accent3>
      <a:accent4>
        <a:srgbClr val="A6A8AC"/>
      </a:accent4>
      <a:accent5>
        <a:srgbClr val="D02A00"/>
      </a:accent5>
      <a:accent6>
        <a:srgbClr val="0AA7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6C56AB71-B1EE-43D1-AF4F-08945B2662A1}" vid="{3F9EB91C-BB21-4C89-BD8C-8E95B80353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D91FB037D40C458D6D568622E70530" ma:contentTypeVersion="3" ma:contentTypeDescription="Create a new document." ma:contentTypeScope="" ma:versionID="000f764900ed1fbf7d798439a4e8edad">
  <xsd:schema xmlns:xsd="http://www.w3.org/2001/XMLSchema" xmlns:xs="http://www.w3.org/2001/XMLSchema" xmlns:p="http://schemas.microsoft.com/office/2006/metadata/properties" xmlns:ns2="781d5c9d-f3e9-42fe-b831-1b1c5d9e664e" targetNamespace="http://schemas.microsoft.com/office/2006/metadata/properties" ma:root="true" ma:fieldsID="513900c28897dc178bb7517dadadf7a3" ns2:_="">
    <xsd:import namespace="781d5c9d-f3e9-42fe-b831-1b1c5d9e664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d5c9d-f3e9-42fe-b831-1b1c5d9e66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96F3D2-DD4B-4420-A7AB-2F85EDE227F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93891B5-BBA3-424C-81E1-0D218E90259A}">
  <ds:schemaRefs>
    <ds:schemaRef ds:uri="http://schemas.microsoft.com/sharepoint/v3/contenttype/forms"/>
  </ds:schemaRefs>
</ds:datastoreItem>
</file>

<file path=customXml/itemProps3.xml><?xml version="1.0" encoding="utf-8"?>
<ds:datastoreItem xmlns:ds="http://schemas.openxmlformats.org/officeDocument/2006/customXml" ds:itemID="{00E38EE6-D149-4EF2-ADA6-6822755DA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d5c9d-f3e9-42fe-b831-1b1c5d9e66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122600</TotalTime>
  <Words>7385</Words>
  <Application>Microsoft Office PowerPoint</Application>
  <PresentationFormat>Widescreen</PresentationFormat>
  <Paragraphs>1093</Paragraphs>
  <Slides>91</Slides>
  <Notes>0</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mayank@draup.com</dc:creator>
  <cp:lastModifiedBy>Mayank Kumar</cp:lastModifiedBy>
  <cp:revision>1045</cp:revision>
  <dcterms:created xsi:type="dcterms:W3CDTF">2018-09-12T14:28:05Z</dcterms:created>
  <dcterms:modified xsi:type="dcterms:W3CDTF">2025-08-12T10:49:35Z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0x010100A3D91FB037D40C458D6D568622E70530</vt:lpwstr>
  </property>
</Properties>
</file>